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8"/>
  </p:notesMasterIdLst>
  <p:sldIdLst>
    <p:sldId id="859" r:id="rId2"/>
    <p:sldId id="1189" r:id="rId3"/>
    <p:sldId id="1169" r:id="rId4"/>
    <p:sldId id="1168" r:id="rId5"/>
    <p:sldId id="1171" r:id="rId6"/>
    <p:sldId id="1190" r:id="rId7"/>
    <p:sldId id="1191" r:id="rId8"/>
    <p:sldId id="1283" r:id="rId9"/>
    <p:sldId id="1287" r:id="rId10"/>
    <p:sldId id="1307" r:id="rId11"/>
    <p:sldId id="1289" r:id="rId12"/>
    <p:sldId id="1290" r:id="rId13"/>
    <p:sldId id="1291" r:id="rId14"/>
    <p:sldId id="1293" r:id="rId15"/>
    <p:sldId id="1295" r:id="rId16"/>
    <p:sldId id="1297" r:id="rId17"/>
    <p:sldId id="1298" r:id="rId18"/>
    <p:sldId id="1299" r:id="rId19"/>
    <p:sldId id="1302" r:id="rId20"/>
    <p:sldId id="1308" r:id="rId21"/>
    <p:sldId id="1312" r:id="rId22"/>
    <p:sldId id="1314" r:id="rId23"/>
    <p:sldId id="1315" r:id="rId24"/>
    <p:sldId id="1316" r:id="rId25"/>
    <p:sldId id="1317" r:id="rId26"/>
    <p:sldId id="1318" r:id="rId27"/>
    <p:sldId id="1319" r:id="rId28"/>
    <p:sldId id="1320" r:id="rId29"/>
    <p:sldId id="1322" r:id="rId30"/>
    <p:sldId id="1324" r:id="rId31"/>
    <p:sldId id="1325" r:id="rId32"/>
    <p:sldId id="1326" r:id="rId33"/>
    <p:sldId id="1327" r:id="rId34"/>
    <p:sldId id="1328" r:id="rId35"/>
    <p:sldId id="1330" r:id="rId36"/>
    <p:sldId id="1332" r:id="rId37"/>
    <p:sldId id="1334" r:id="rId38"/>
    <p:sldId id="1335" r:id="rId39"/>
    <p:sldId id="1336" r:id="rId40"/>
    <p:sldId id="1338" r:id="rId41"/>
    <p:sldId id="1339" r:id="rId42"/>
    <p:sldId id="1340" r:id="rId43"/>
    <p:sldId id="1344" r:id="rId44"/>
    <p:sldId id="1346" r:id="rId45"/>
    <p:sldId id="1303" r:id="rId46"/>
    <p:sldId id="1347" r:id="rId47"/>
    <p:sldId id="1305" r:id="rId48"/>
    <p:sldId id="1348" r:id="rId49"/>
    <p:sldId id="1352" r:id="rId50"/>
    <p:sldId id="1354" r:id="rId51"/>
    <p:sldId id="1356" r:id="rId52"/>
    <p:sldId id="1358" r:id="rId53"/>
    <p:sldId id="1360" r:id="rId54"/>
    <p:sldId id="1392" r:id="rId55"/>
    <p:sldId id="1362" r:id="rId56"/>
    <p:sldId id="1363" r:id="rId57"/>
    <p:sldId id="1364" r:id="rId58"/>
    <p:sldId id="1368" r:id="rId59"/>
    <p:sldId id="1370" r:id="rId60"/>
    <p:sldId id="1372" r:id="rId61"/>
    <p:sldId id="1393" r:id="rId62"/>
    <p:sldId id="1375" r:id="rId63"/>
    <p:sldId id="1376" r:id="rId64"/>
    <p:sldId id="1378" r:id="rId65"/>
    <p:sldId id="1380" r:id="rId66"/>
    <p:sldId id="1382" r:id="rId67"/>
    <p:sldId id="1384" r:id="rId68"/>
    <p:sldId id="1386" r:id="rId69"/>
    <p:sldId id="1388" r:id="rId70"/>
    <p:sldId id="1390" r:id="rId71"/>
    <p:sldId id="1244" r:id="rId72"/>
    <p:sldId id="1394" r:id="rId73"/>
    <p:sldId id="1396" r:id="rId74"/>
    <p:sldId id="1398" r:id="rId75"/>
    <p:sldId id="1402" r:id="rId76"/>
    <p:sldId id="1404" r:id="rId77"/>
    <p:sldId id="1177" r:id="rId78"/>
    <p:sldId id="1178" r:id="rId79"/>
    <p:sldId id="1179" r:id="rId80"/>
    <p:sldId id="1180" r:id="rId81"/>
    <p:sldId id="1405" r:id="rId82"/>
    <p:sldId id="1406" r:id="rId83"/>
    <p:sldId id="1183" r:id="rId84"/>
    <p:sldId id="1185" r:id="rId85"/>
    <p:sldId id="1186" r:id="rId86"/>
    <p:sldId id="1187" r:id="rId8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412A"/>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06" d="100"/>
          <a:sy n="106" d="100"/>
        </p:scale>
        <p:origin x="71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2025/9/21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实验班全程提优训练 高中语文 选择性必修</a:t>
            </a:r>
            <a:r>
              <a:rPr lang="en-US" altLang="zh-CN" sz="2000" dirty="0" smtClean="0">
                <a:solidFill>
                  <a:prstClr val="black"/>
                </a:solidFill>
                <a:latin typeface="楷体" panose="02010609060101010101" pitchFamily="49" charset="-122"/>
                <a:ea typeface="楷体" panose="02010609060101010101" pitchFamily="49" charset="-122"/>
              </a:rPr>
              <a:t> </a:t>
            </a:r>
            <a:r>
              <a:rPr lang="zh-CN" altLang="en-US" sz="2000" dirty="0" smtClean="0">
                <a:solidFill>
                  <a:prstClr val="black"/>
                </a:solidFill>
                <a:latin typeface="楷体" panose="02010609060101010101" pitchFamily="49" charset="-122"/>
                <a:ea typeface="楷体" panose="02010609060101010101" pitchFamily="49" charset="-122"/>
              </a:rPr>
              <a:t>下册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2025/9/21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0.png"/><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10.png"/></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 Id="rId5" Type="http://schemas.openxmlformats.org/officeDocument/2006/relationships/image" Target="../media/image34.png"/><Relationship Id="rId4" Type="http://schemas.openxmlformats.org/officeDocument/2006/relationships/image" Target="../media/image33.png"/></Relationships>
</file>

<file path=ppt/slides/_rels/slide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3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3.png"/><Relationship Id="rId2" Type="http://schemas.openxmlformats.org/officeDocument/2006/relationships/image" Target="../media/image41.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46.png"/><Relationship Id="rId4" Type="http://schemas.openxmlformats.org/officeDocument/2006/relationships/image" Target="../media/image10.png"/></Relationships>
</file>

<file path=ppt/slides/_rels/slide4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50.png"/><Relationship Id="rId4" Type="http://schemas.openxmlformats.org/officeDocument/2006/relationships/image" Target="../media/image10.png"/></Relationships>
</file>

<file path=ppt/slides/_rels/slide4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53.png"/><Relationship Id="rId4" Type="http://schemas.openxmlformats.org/officeDocument/2006/relationships/image" Target="../media/image10.png"/></Relationships>
</file>

<file path=ppt/slides/_rels/slide5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56.png"/><Relationship Id="rId4" Type="http://schemas.openxmlformats.org/officeDocument/2006/relationships/image" Target="../media/image10.png"/></Relationships>
</file>

<file path=ppt/slides/_rels/slide5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61.png"/><Relationship Id="rId4" Type="http://schemas.openxmlformats.org/officeDocument/2006/relationships/image" Target="../media/image60.png"/></Relationships>
</file>

<file path=ppt/slides/_rels/slide5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2.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65.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69.png"/><Relationship Id="rId4" Type="http://schemas.openxmlformats.org/officeDocument/2006/relationships/image" Target="../media/image68.png"/></Relationships>
</file>

<file path=ppt/slides/_rels/slide6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72.png"/><Relationship Id="rId4" Type="http://schemas.openxmlformats.org/officeDocument/2006/relationships/image" Target="../media/image10.png"/></Relationships>
</file>

<file path=ppt/slides/_rels/slide6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75.png"/><Relationship Id="rId4" Type="http://schemas.openxmlformats.org/officeDocument/2006/relationships/image" Target="../media/image10.png"/></Relationships>
</file>

<file path=ppt/slides/_rels/slide67.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78.png"/><Relationship Id="rId4" Type="http://schemas.openxmlformats.org/officeDocument/2006/relationships/image" Target="../media/image10.png"/></Relationships>
</file>

<file path=ppt/slides/_rels/slide6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1.xml"/><Relationship Id="rId4" Type="http://schemas.openxmlformats.org/officeDocument/2006/relationships/image" Target="../media/image81.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10.png"/></Relationships>
</file>

<file path=ppt/slides/_rels/slide7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84.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87.png"/><Relationship Id="rId4" Type="http://schemas.openxmlformats.org/officeDocument/2006/relationships/image" Target="../media/image10.png"/></Relationships>
</file>

<file path=ppt/slides/_rels/slide74.xml.rels><?xml version="1.0" encoding="UTF-8" standalone="yes"?>
<Relationships xmlns="http://schemas.openxmlformats.org/package/2006/relationships"><Relationship Id="rId3" Type="http://schemas.openxmlformats.org/officeDocument/2006/relationships/image" Target="../media/image89.png"/><Relationship Id="rId7" Type="http://schemas.openxmlformats.org/officeDocument/2006/relationships/image" Target="../media/image8.png"/><Relationship Id="rId2" Type="http://schemas.openxmlformats.org/officeDocument/2006/relationships/image" Target="../media/image88.png"/><Relationship Id="rId1" Type="http://schemas.openxmlformats.org/officeDocument/2006/relationships/slideLayout" Target="../slideLayouts/slideLayout1.xml"/><Relationship Id="rId6" Type="http://schemas.openxmlformats.org/officeDocument/2006/relationships/image" Target="../media/image90.png"/><Relationship Id="rId5" Type="http://schemas.openxmlformats.org/officeDocument/2006/relationships/image" Target="../media/image10.png"/><Relationship Id="rId4" Type="http://schemas.openxmlformats.org/officeDocument/2006/relationships/image" Target="../media/image9.png"/></Relationships>
</file>

<file path=ppt/slides/_rels/slide75.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92.png"/><Relationship Id="rId4" Type="http://schemas.openxmlformats.org/officeDocument/2006/relationships/image" Target="../media/image10.png"/></Relationships>
</file>

<file path=ppt/slides/_rels/slide77.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第一单元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中华传统文化经典研习</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孔雀</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东南飞并序</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988767"/>
              </a:xfrm>
            </p:spPr>
            <p:txBody>
              <a:bodyPr/>
              <a:lstStyle/>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得</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息。　三日　断</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五匹，大人故嫌　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smtClean="0">
                                <a:solidFill>
                                  <a:schemeClr val="tx1"/>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❹</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非　　为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织</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作迟，　　君家妇　难　为！妾不堪</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驱使，　徒　留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无</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所施</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便　可白</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公姥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，及时　相　遣归</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baseline="30000">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a:t>❺</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88767"/>
              </a:xfrm>
              <a:blipFill>
                <a:blip r:embed="rId2"/>
                <a:stretch>
                  <a:fillRect l="-796" r="-849" b="-204"/>
                </a:stretch>
              </a:blipFill>
            </p:spPr>
            <p:txBody>
              <a:bodyPr/>
              <a:lstStyle/>
              <a:p>
                <a:r>
                  <a:rPr lang="zh-CN" altLang="en-US">
                    <a:noFill/>
                  </a:rPr>
                  <a:t> </a:t>
                </a:r>
              </a:p>
            </p:txBody>
          </p:sp>
        </mc:Fallback>
      </mc:AlternateContent>
      <p:sp>
        <p:nvSpPr>
          <p:cNvPr id="3" name="内容占位符 2"/>
          <p:cNvSpPr txBox="1">
            <a:spLocks/>
          </p:cNvSpPr>
          <p:nvPr/>
        </p:nvSpPr>
        <p:spPr bwMode="auto">
          <a:xfrm>
            <a:off x="360854" y="1286758"/>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得休息。三天就截下来五匹绢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婆婆仍然嫌我织得慢。并不是因为我</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织得慢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您家的媳妇难做呀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我不能胜任使唤</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白白地留下来</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也没有什么用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您现在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就可以去禀告婆婆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趁早把我休弃送回娘家。</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933937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2792239"/>
          </a:xfrm>
          <a:ln w="19050">
            <a:solidFill>
              <a:srgbClr val="EF412A"/>
            </a:solidFill>
            <a:prstDash val="dash"/>
          </a:ln>
        </p:spPr>
        <p:txBody>
          <a:bodyPr/>
          <a:lstStyle/>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白色的绢。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诗书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这里泛指书籍。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守节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遵守官府的规则。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把织成的布匹从织机上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截下来。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大人故嫌迟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婆婆仍然嫌我织得慢。大人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相当于现在说的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老人家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这里指婆婆。故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仍旧。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不能胜任。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告诉、禀告。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公姥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公公和婆婆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这里是偏义复词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单指</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婆婆</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动词的使动用法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回去</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3645024"/>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刘兰芝对丈夫诉说悲苦，自请遣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归</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3737315"/>
            <a:ext cx="899795" cy="421640"/>
          </a:xfrm>
          <a:prstGeom prst="rect">
            <a:avLst/>
          </a:prstGeom>
        </p:spPr>
      </p:pic>
    </p:spTree>
    <p:extLst>
      <p:ext uri="{BB962C8B-B14F-4D97-AF65-F5344CB8AC3E}">
        <p14:creationId xmlns:p14="http://schemas.microsoft.com/office/powerpoint/2010/main" val="38560326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19"/>
            <a:ext cx="11485847" cy="4095209"/>
            <a:chOff x="360854" y="908719"/>
            <a:chExt cx="11485847" cy="4095209"/>
          </a:xfrm>
        </p:grpSpPr>
        <p:pic>
          <p:nvPicPr>
            <p:cNvPr id="6" name="图片 5"/>
            <p:cNvPicPr>
              <a:picLocks noChangeAspect="1"/>
            </p:cNvPicPr>
            <p:nvPr/>
          </p:nvPicPr>
          <p:blipFill>
            <a:blip r:embed="rId2"/>
            <a:stretch>
              <a:fillRect/>
            </a:stretch>
          </p:blipFill>
          <p:spPr>
            <a:xfrm>
              <a:off x="360854" y="908719"/>
              <a:ext cx="11485847" cy="4095209"/>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p:sp>
        <p:nvSpPr>
          <p:cNvPr id="7" name="内容占位符 1"/>
          <p:cNvSpPr txBox="1">
            <a:spLocks/>
          </p:cNvSpPr>
          <p:nvPr/>
        </p:nvSpPr>
        <p:spPr bwMode="auto">
          <a:xfrm>
            <a:off x="360854" y="1541115"/>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使用铺陈排比、互文的手法，按时间顺序进行纵向的铺陈。罗列数字是交叉表述，并非写刘兰芝在那一年里只做了一件事。此处突出了刘兰芝多才多艺、有教养的特点，后面的描写突出了她的勤劳与果敢。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字既显示了焦母的故意挑剔，也表现了刘兰芝洞察人情的聪慧。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焦母蓄谋已久，刘兰芝自求遣归是一种为求得自尊、自由而不得已为之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反抗</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行为。</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932218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412444"/>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府　吏　得　闻　之，堂上　启</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阿母：</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儿已　薄禄相</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幸</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复　得　此　妇，结发</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同枕席，　黄　泉　共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a:solidFill>
                                  <a:srgbClr val="000000"/>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❻</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共　　事　　二　三　　年，　　始　尔</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④</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未为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久</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，女　　行　　无　　偏　　斜</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，何　意</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致</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不　厚</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412444"/>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303015"/>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焦仲卿听了妻子的诉说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到堂上去禀告母亲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我本来就是福薄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的相貌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幸亏还能娶到这个妻子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成婚后同床共枕</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死后也能</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相伴为友。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在一起过日子不过两三年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婚姻生活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才开头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不算很久</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这个女子的行为并没有不正当的地方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哪里想到会招致</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母亲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不满意呢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75119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2238241"/>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禀告。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薄禄相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福薄的相貌。薄禄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福薄、福分少。迷信的人认为从一个人的相貌可以断定他的命运。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结发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成婚。古代婚礼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成婚之夕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男女共髻束发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助词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无实义。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偏斜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不正当。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何意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谁能料到。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招致。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厚待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这里是满意的</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意思</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3068960"/>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焦仲卿质问母亲为什么对刘兰芝不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满意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3161251"/>
            <a:ext cx="899795" cy="421640"/>
          </a:xfrm>
          <a:prstGeom prst="rect">
            <a:avLst/>
          </a:prstGeom>
        </p:spPr>
      </p:pic>
      <p:grpSp>
        <p:nvGrpSpPr>
          <p:cNvPr id="6" name="组合 5"/>
          <p:cNvGrpSpPr/>
          <p:nvPr/>
        </p:nvGrpSpPr>
        <p:grpSpPr>
          <a:xfrm>
            <a:off x="360854" y="3789040"/>
            <a:ext cx="11485847" cy="1872208"/>
            <a:chOff x="360854" y="908720"/>
            <a:chExt cx="11485847" cy="1872208"/>
          </a:xfrm>
        </p:grpSpPr>
        <p:pic>
          <p:nvPicPr>
            <p:cNvPr id="7" name="图片 6"/>
            <p:cNvPicPr>
              <a:picLocks noChangeAspect="1"/>
            </p:cNvPicPr>
            <p:nvPr/>
          </p:nvPicPr>
          <p:blipFill>
            <a:blip r:embed="rId3"/>
            <a:stretch>
              <a:fillRect/>
            </a:stretch>
          </p:blipFill>
          <p:spPr>
            <a:xfrm>
              <a:off x="360854" y="908720"/>
              <a:ext cx="11485847" cy="1872208"/>
            </a:xfrm>
            <a:prstGeom prst="rect">
              <a:avLst/>
            </a:prstGeom>
          </p:spPr>
        </p:pic>
        <p:pic>
          <p:nvPicPr>
            <p:cNvPr id="8" name="赏析.EPS" descr="id:2147489409;FounderCES"/>
            <p:cNvPicPr/>
            <p:nvPr/>
          </p:nvPicPr>
          <p:blipFill>
            <a:blip r:embed="rId4"/>
            <a:stretch>
              <a:fillRect/>
            </a:stretch>
          </p:blipFill>
          <p:spPr>
            <a:xfrm>
              <a:off x="5653880" y="1019641"/>
              <a:ext cx="899795" cy="474980"/>
            </a:xfrm>
            <a:prstGeom prst="rect">
              <a:avLst/>
            </a:prstGeom>
          </p:spPr>
        </p:pic>
      </p:grpSp>
      <p:sp>
        <p:nvSpPr>
          <p:cNvPr id="9" name="内容占位符 1"/>
          <p:cNvSpPr txBox="1">
            <a:spLocks/>
          </p:cNvSpPr>
          <p:nvPr/>
        </p:nvSpPr>
        <p:spPr bwMode="auto">
          <a:xfrm>
            <a:off x="360854" y="4421435"/>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焦仲卿一直追求幸福的爱情生活，后来的一切活动，都发端于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黄泉共为友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。可以想见当初说这句话时，焦仲卿已下定决心：若是爱情破灭，就以死相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820195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335178"/>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阿母谓府　吏：</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何乃　太　区区</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！此　妇　无礼节，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举</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动　　自　专　由</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。吾意</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久怀　忿，汝岂　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自由</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smtClean="0">
                                <a:solidFill>
                                  <a:schemeClr val="tx1"/>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❼</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东家</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⑤</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有贤女，自名秦罗敷</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，可怜体无比</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阿母</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为汝求。　　便　可　速　遣　之，　遣去　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莫</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留！</a:t>
                </a:r>
                <a:r>
                  <a:rPr lang="zh-CN" altLang="zh-CN" b="1" u="sng" baseline="30000">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a:t>❽</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335178"/>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303015"/>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焦母对焦仲卿说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为什么这样愚拙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这个女子不讲礼节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举一动完全凭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自己的意思。我心中早已怀有怒气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你怎么能够自</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作主张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邻近人家有个贤惠的女子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名字叫秦罗敷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姿态可爱无比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母</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亲替你去求婚。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就赶快休弃刘兰芝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把她送回家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千万不要让她</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再停留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450941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2238241"/>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区区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愚拙。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举动自专由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一举一动完全凭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自己的意思。</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心中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心里。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自由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自作主张。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东家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泛指邻近人家。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秦罗敷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古诗中常用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作为美女的姓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常用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罗敷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作为美女的名。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可怜体无比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姿态可爱无比。体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体态</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3068960"/>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焦母指责刘兰芝，要求焦仲卿休弃刘兰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3161251"/>
            <a:ext cx="899795" cy="421640"/>
          </a:xfrm>
          <a:prstGeom prst="rect">
            <a:avLst/>
          </a:prstGeom>
        </p:spPr>
      </p:pic>
    </p:spTree>
    <p:extLst>
      <p:ext uri="{BB962C8B-B14F-4D97-AF65-F5344CB8AC3E}">
        <p14:creationId xmlns:p14="http://schemas.microsoft.com/office/powerpoint/2010/main" val="42077201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20"/>
            <a:ext cx="11485847" cy="3096344"/>
            <a:chOff x="360854" y="908720"/>
            <a:chExt cx="11485847" cy="3096344"/>
          </a:xfrm>
        </p:grpSpPr>
        <p:pic>
          <p:nvPicPr>
            <p:cNvPr id="6" name="图片 5"/>
            <p:cNvPicPr>
              <a:picLocks noChangeAspect="1"/>
            </p:cNvPicPr>
            <p:nvPr/>
          </p:nvPicPr>
          <p:blipFill>
            <a:blip r:embed="rId2"/>
            <a:stretch>
              <a:fillRect/>
            </a:stretch>
          </p:blipFill>
          <p:spPr>
            <a:xfrm>
              <a:off x="360854" y="908720"/>
              <a:ext cx="11485847" cy="3096344"/>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p:sp>
        <p:nvSpPr>
          <p:cNvPr id="7" name="内容占位符 1"/>
          <p:cNvSpPr txBox="1">
            <a:spLocks/>
          </p:cNvSpPr>
          <p:nvPr/>
        </p:nvSpPr>
        <p:spPr bwMode="auto">
          <a:xfrm>
            <a:off x="360854" y="1541115"/>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焦母恼羞成怒，对焦仲卿进行痛斥，对刘兰芝进行诋毁。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无礼节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自专由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是莫须有的借口，而焦母的真正理由是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吾意久怀忿。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焦母对焦仲卿又哄又骗，以邻家贤女相诱。诗歌通过语言描写，塑造了一个专断蛮横、顽固而有心计的封建家长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053844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840632"/>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府　吏　长　跪</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告：</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伏　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启阿母，今　若　遣此</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妇，终　　老不复取</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p>
                            <m:r>
                              <m:rPr>
                                <m:nor/>
                              </m:rPr>
                              <a:rPr lang="zh-CN" altLang="zh-CN" b="1" baseline="30000" smtClean="0">
                                <a:solidFill>
                                  <a:schemeClr val="tx1"/>
                                </a:solidFill>
                                <a:latin typeface="Times New Roman" panose="02020603050405020304" pitchFamily="18" charset="0"/>
                                <a:ea typeface="MS Gothic" panose="020B0609070205080204" pitchFamily="49" charset="-128"/>
                                <a:cs typeface="MS Gothic" panose="020B0609070205080204" pitchFamily="49" charset="-128"/>
                              </a:rPr>
                              <m:t>❾</m:t>
                            </m:r>
                          </m:sup>
                        </m:sSup>
                      </m:e>
                      <m: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840632"/>
              </a:xfrm>
              <a:blipFill>
                <a:blip r:embed="rId2"/>
                <a:stretch>
                  <a:fillRect r="-849" b="-1325"/>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3127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焦仲卿直身而跪禀告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我恭敬地禀告母亲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现在假如休弃这个</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女子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我一辈子就不再娶妻了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050192"/>
            <a:ext cx="11485848" cy="1684244"/>
          </a:xfrm>
          <a:prstGeom prst="rect">
            <a:avLst/>
          </a:prstGeom>
          <a:noFill/>
          <a:ln w="19050">
            <a:solidFill>
              <a:srgbClr val="EF412A"/>
            </a:solidFill>
            <a:prstDash val="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长跪</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直身而跪</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也叫</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跽</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。古人席地而坐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坐时两膝据地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以臀部着足跟。长跪则伸直腰股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以示恭敬。</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伏惟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古时晚辈对长辈或下对上说话时表示恭敬的用语。</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娶妻。</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5" name="内容占位符 1"/>
          <p:cNvSpPr txBox="1">
            <a:spLocks/>
          </p:cNvSpPr>
          <p:nvPr/>
        </p:nvSpPr>
        <p:spPr bwMode="auto">
          <a:xfrm>
            <a:off x="1234360" y="4796968"/>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焦仲卿告诉母亲，如果休弃刘兰芝，他将不再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娶妻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段析.EPS" descr="id:2147489887;FounderCES"/>
          <p:cNvPicPr/>
          <p:nvPr/>
        </p:nvPicPr>
        <p:blipFill>
          <a:blip r:embed="rId3"/>
          <a:stretch>
            <a:fillRect/>
          </a:stretch>
        </p:blipFill>
        <p:spPr>
          <a:xfrm>
            <a:off x="334566" y="4889259"/>
            <a:ext cx="899795" cy="421640"/>
          </a:xfrm>
          <a:prstGeom prst="rect">
            <a:avLst/>
          </a:prstGeom>
        </p:spPr>
      </p:pic>
    </p:spTree>
    <p:extLst>
      <p:ext uri="{BB962C8B-B14F-4D97-AF65-F5344CB8AC3E}">
        <p14:creationId xmlns:p14="http://schemas.microsoft.com/office/powerpoint/2010/main" val="30070420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1556792"/>
            <a:ext cx="11485847" cy="2016224"/>
            <a:chOff x="360854" y="908720"/>
            <a:chExt cx="11485847" cy="2016224"/>
          </a:xfrm>
        </p:grpSpPr>
        <p:pic>
          <p:nvPicPr>
            <p:cNvPr id="6" name="图片 5"/>
            <p:cNvPicPr>
              <a:picLocks noChangeAspect="1"/>
            </p:cNvPicPr>
            <p:nvPr/>
          </p:nvPicPr>
          <p:blipFill>
            <a:blip r:embed="rId2"/>
            <a:stretch>
              <a:fillRect/>
            </a:stretch>
          </p:blipFill>
          <p:spPr>
            <a:xfrm>
              <a:off x="360854" y="908720"/>
              <a:ext cx="11485847" cy="2016224"/>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p:sp>
        <p:nvSpPr>
          <p:cNvPr id="7" name="内容占位符 1"/>
          <p:cNvSpPr txBox="1">
            <a:spLocks/>
          </p:cNvSpPr>
          <p:nvPr/>
        </p:nvSpPr>
        <p:spPr bwMode="auto">
          <a:xfrm>
            <a:off x="360854" y="2189187"/>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焦仲卿向焦母表明决心，誓不与刘兰芝分离。恳求中带有反抗意味，此处表现了焦仲卿对爱情的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忠贞</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22349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教材晒清单.EPS" descr="id:2147488590;FounderCES"/>
          <p:cNvPicPr/>
          <p:nvPr/>
        </p:nvPicPr>
        <p:blipFill>
          <a:blip r:embed="rId2">
            <a:clrChange>
              <a:clrFrom>
                <a:srgbClr val="000000">
                  <a:alpha val="0"/>
                </a:srgbClr>
              </a:clrFrom>
              <a:clrTo>
                <a:srgbClr val="000000">
                  <a:alpha val="0"/>
                </a:srgbClr>
              </a:clrTo>
            </a:clrChange>
          </a:blip>
          <a:stretch>
            <a:fillRect/>
          </a:stretch>
        </p:blipFill>
        <p:spPr>
          <a:xfrm>
            <a:off x="3579794" y="764704"/>
            <a:ext cx="5035692" cy="484818"/>
          </a:xfrm>
          <a:prstGeom prst="rect">
            <a:avLst/>
          </a:prstGeom>
        </p:spPr>
      </p:pic>
      <p:pic>
        <p:nvPicPr>
          <p:cNvPr id="5" name="相关链接.EPS" descr="id:2147488604;FounderCES"/>
          <p:cNvPicPr/>
          <p:nvPr/>
        </p:nvPicPr>
        <p:blipFill>
          <a:blip r:embed="rId3">
            <a:clrChange>
              <a:clrFrom>
                <a:srgbClr val="000000">
                  <a:alpha val="0"/>
                </a:srgbClr>
              </a:clrFrom>
              <a:clrTo>
                <a:srgbClr val="000000">
                  <a:alpha val="0"/>
                </a:srgbClr>
              </a:clrTo>
            </a:clrChange>
          </a:blip>
          <a:stretch>
            <a:fillRect/>
          </a:stretch>
        </p:blipFill>
        <p:spPr>
          <a:xfrm>
            <a:off x="406574" y="1365261"/>
            <a:ext cx="2015490" cy="388620"/>
          </a:xfrm>
          <a:prstGeom prst="rect">
            <a:avLst/>
          </a:prstGeom>
        </p:spPr>
      </p:pic>
      <p:grpSp>
        <p:nvGrpSpPr>
          <p:cNvPr id="6" name="组合 5"/>
          <p:cNvGrpSpPr/>
          <p:nvPr/>
        </p:nvGrpSpPr>
        <p:grpSpPr>
          <a:xfrm>
            <a:off x="478583" y="1995227"/>
            <a:ext cx="1460162" cy="461665"/>
            <a:chOff x="345811" y="1394670"/>
            <a:chExt cx="1460162" cy="461665"/>
          </a:xfrm>
        </p:grpSpPr>
        <p:pic>
          <p:nvPicPr>
            <p:cNvPr id="7" name="BS23A.EPS" descr="id:2147488611;FounderCES"/>
            <p:cNvPicPr/>
            <p:nvPr/>
          </p:nvPicPr>
          <p:blipFill>
            <a:blip r:embed="rId4"/>
            <a:stretch>
              <a:fillRect/>
            </a:stretch>
          </p:blipFill>
          <p:spPr>
            <a:xfrm>
              <a:off x="345811" y="1412776"/>
              <a:ext cx="1460162" cy="432048"/>
            </a:xfrm>
            <a:prstGeom prst="rect">
              <a:avLst/>
            </a:prstGeom>
          </p:spPr>
        </p:pic>
        <p:sp>
          <p:nvSpPr>
            <p:cNvPr id="8" name="矩形 7"/>
            <p:cNvSpPr/>
            <p:nvPr/>
          </p:nvSpPr>
          <p:spPr>
            <a:xfrm>
              <a:off x="354863" y="1394670"/>
              <a:ext cx="1422184" cy="461665"/>
            </a:xfrm>
            <a:prstGeom prst="rect">
              <a:avLst/>
            </a:prstGeom>
          </p:spPr>
          <p:txBody>
            <a:bodyPr wrap="none">
              <a:spAutoFit/>
            </a:bodyPr>
            <a:lstStyle/>
            <a:p>
              <a:r>
                <a:rPr lang="zh-CN" altLang="en-US" sz="2400" smtClean="0">
                  <a:solidFill>
                    <a:srgbClr val="000000"/>
                  </a:solidFill>
                  <a:ea typeface="黑体" panose="02010609060101010101" pitchFamily="49" charset="-122"/>
                  <a:cs typeface="Times New Roman" panose="02020603050405020304" pitchFamily="18" charset="0"/>
                </a:rPr>
                <a:t>背景解读</a:t>
              </a:r>
              <a:endParaRPr lang="zh-CN" altLang="en-US" dirty="0"/>
            </a:p>
          </p:txBody>
        </p:sp>
      </p:grpSp>
      <p:sp>
        <p:nvSpPr>
          <p:cNvPr id="9" name="内容占位符 1"/>
          <p:cNvSpPr>
            <a:spLocks noGrp="1"/>
          </p:cNvSpPr>
          <p:nvPr>
            <p:ph idx="1"/>
          </p:nvPr>
        </p:nvSpPr>
        <p:spPr>
          <a:xfrm>
            <a:off x="360854" y="2492896"/>
            <a:ext cx="11485848" cy="3346237"/>
          </a:xfrm>
        </p:spPr>
        <p:txBody>
          <a:bodyPr/>
          <a:lstStyle/>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《孔雀东南飞（</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）》的故事发生在东汉末年汉献帝建安年间。当时，儒家的伦理纲常占据统治地位，并发展到了相当完备严密的程度，在婚姻制度方面有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天下无不是之父母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七出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清规戒律。本文所涉及的问题很深很广，揭示了封建礼教对社会各阶层的渗透，暴露了封建家长制的罪恶。文中的焦母、刘兄是封建礼教的捍卫者，直接制造了刘兰芝与焦仲卿的婚姻悲剧。当时的人为此事感伤，作了此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707364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20688"/>
                <a:ext cx="11485848" cy="1840632"/>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阿母　得　闻　之，槌　床</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便大怒：</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小子　无　所畏，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何敢助　妇　语！吾已失恩义，会不</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相</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从许！</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baseline="30000">
                                <a:solidFill>
                                  <a:srgbClr val="000000"/>
                                </a:solidFill>
                                <a:latin typeface="Cambria Math" panose="02040503050406030204" pitchFamily="18" charset="0"/>
                                <a:ea typeface="宋体" panose="02010600030101010101" pitchFamily="2" charset="-122"/>
                                <a:cs typeface="Cambria Math" panose="02040503050406030204" pitchFamily="18" charset="0"/>
                              </a:rPr>
                              <m:t>❿</m:t>
                            </m:r>
                          </m:sup>
                        </m:sSup>
                      </m:e>
                      <m: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620688"/>
                <a:ext cx="11485848" cy="1840632"/>
              </a:xfrm>
              <a:blipFill>
                <a:blip r:embed="rId2"/>
                <a:stretch>
                  <a:fillRect l="-796" r="-849" b="-1325"/>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14332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焦母听了焦仲卿的话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拍击着座位非常愤怒</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你这小子没有什么畏</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怎么敢帮着媳妇说话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已经恩断义绝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决不同意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852752"/>
            <a:ext cx="11485848" cy="1130246"/>
          </a:xfrm>
          <a:prstGeom prst="rect">
            <a:avLst/>
          </a:prstGeom>
          <a:noFill/>
          <a:ln w="19050">
            <a:solidFill>
              <a:srgbClr val="EF412A"/>
            </a:solidFill>
            <a:prstDash val="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槌床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拍击着座位。床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古代坐具。</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会不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决不</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的意思。</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表示一方对另一方的行为、态度。</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5" name="内容占位符 1"/>
          <p:cNvSpPr txBox="1">
            <a:spLocks/>
          </p:cNvSpPr>
          <p:nvPr/>
        </p:nvSpPr>
        <p:spPr bwMode="auto">
          <a:xfrm>
            <a:off x="1234360" y="4023464"/>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焦母拒绝焦仲卿求情，坚决要求休弃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刘兰芝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段析.EPS" descr="id:2147489887;FounderCES"/>
          <p:cNvPicPr/>
          <p:nvPr/>
        </p:nvPicPr>
        <p:blipFill>
          <a:blip r:embed="rId3"/>
          <a:stretch>
            <a:fillRect/>
          </a:stretch>
        </p:blipFill>
        <p:spPr>
          <a:xfrm>
            <a:off x="334566" y="4115755"/>
            <a:ext cx="899795" cy="421640"/>
          </a:xfrm>
          <a:prstGeom prst="rect">
            <a:avLst/>
          </a:prstGeom>
        </p:spPr>
      </p:pic>
      <p:grpSp>
        <p:nvGrpSpPr>
          <p:cNvPr id="7" name="组合 6"/>
          <p:cNvGrpSpPr/>
          <p:nvPr/>
        </p:nvGrpSpPr>
        <p:grpSpPr>
          <a:xfrm>
            <a:off x="360854" y="4671720"/>
            <a:ext cx="11485847" cy="1853624"/>
            <a:chOff x="360854" y="908720"/>
            <a:chExt cx="11485847" cy="1853624"/>
          </a:xfrm>
        </p:grpSpPr>
        <p:pic>
          <p:nvPicPr>
            <p:cNvPr id="8" name="图片 7"/>
            <p:cNvPicPr>
              <a:picLocks noChangeAspect="1"/>
            </p:cNvPicPr>
            <p:nvPr/>
          </p:nvPicPr>
          <p:blipFill>
            <a:blip r:embed="rId4"/>
            <a:stretch>
              <a:fillRect/>
            </a:stretch>
          </p:blipFill>
          <p:spPr>
            <a:xfrm>
              <a:off x="360854" y="908720"/>
              <a:ext cx="11485847" cy="1853624"/>
            </a:xfrm>
            <a:prstGeom prst="rect">
              <a:avLst/>
            </a:prstGeom>
          </p:spPr>
        </p:pic>
        <p:pic>
          <p:nvPicPr>
            <p:cNvPr id="9" name="赏析.EPS" descr="id:2147489409;FounderCES"/>
            <p:cNvPicPr/>
            <p:nvPr/>
          </p:nvPicPr>
          <p:blipFill>
            <a:blip r:embed="rId5"/>
            <a:stretch>
              <a:fillRect/>
            </a:stretch>
          </p:blipFill>
          <p:spPr>
            <a:xfrm>
              <a:off x="5653880" y="1019641"/>
              <a:ext cx="899795" cy="474980"/>
            </a:xfrm>
            <a:prstGeom prst="rect">
              <a:avLst/>
            </a:prstGeom>
          </p:spPr>
        </p:pic>
      </p:grpSp>
      <mc:AlternateContent xmlns:mc="http://schemas.openxmlformats.org/markup-compatibility/2006">
        <mc:Choice xmlns:a14="http://schemas.microsoft.com/office/drawing/2010/main" Requires="a14">
          <p:sp>
            <p:nvSpPr>
              <p:cNvPr id="10" name="内容占位符 1"/>
              <p:cNvSpPr txBox="1">
                <a:spLocks/>
              </p:cNvSpPr>
              <p:nvPr/>
            </p:nvSpPr>
            <p:spPr bwMode="auto">
              <a:xfrm>
                <a:off x="360854" y="5304115"/>
                <a:ext cx="11485848" cy="113774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14:m>
                  <m:oMath xmlns:m="http://schemas.openxmlformats.org/officeDocument/2006/math">
                    <m:r>
                      <m:rPr>
                        <m:nor/>
                      </m:rPr>
                      <a:rPr lang="en-US" altLang="zh-CN" b="1">
                        <a:solidFill>
                          <a:srgbClr val="EF3E22"/>
                        </a:solidFill>
                        <a:latin typeface="Cambria Math" panose="02040503050406030204" pitchFamily="18" charset="0"/>
                        <a:ea typeface="宋体" panose="02010600030101010101" pitchFamily="2" charset="-122"/>
                        <a:cs typeface="Cambria Math" panose="02040503050406030204" pitchFamily="18" charset="0"/>
                      </a:rPr>
                      <m:t>❿</m:t>
                    </m: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焦母疾言厉色、专横暴戾，毫无回旋的余地。寥寥几笔，一位恶婆婆凶狠、蛮横与顽固的形象再次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跃然纸上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0" name="内容占位符 1"/>
              <p:cNvSpPr txBox="1">
                <a:spLocks noRot="1" noChangeAspect="1" noMove="1" noResize="1" noEditPoints="1" noAdjustHandles="1" noChangeArrowheads="1" noChangeShapeType="1" noTextEdit="1"/>
              </p:cNvSpPr>
              <p:nvPr/>
            </p:nvSpPr>
            <p:spPr bwMode="auto">
              <a:xfrm>
                <a:off x="360854" y="5304115"/>
                <a:ext cx="11485848" cy="1137747"/>
              </a:xfrm>
              <a:prstGeom prst="rect">
                <a:avLst/>
              </a:prstGeom>
              <a:blipFill>
                <a:blip r:embed="rId6"/>
                <a:stretch>
                  <a:fillRect l="-796" r="-849" b="-962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22745346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140492"/>
              </a:xfrm>
            </p:spPr>
            <p:txBody>
              <a:bodyPr/>
              <a:lstStyle/>
              <a:p>
                <a:pPr indent="718820"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府吏　默无声，再拜</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还　入　户，举言</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谓新妇</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哽咽不能语</a:t>
                </a:r>
                <a14:m>
                  <m:oMath xmlns:m="http://schemas.openxmlformats.org/officeDocument/2006/math">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⓫</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我自　不驱卿</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，逼迫有阿母。卿但暂还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家</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吾今　且　报　　府</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。不久　当　归　还，还必</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相</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迎取。　　以　此　下　心　意</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，慎勿违吾语。</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baseline="300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baseline="300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baseline="30000">
                                <a:solidFill>
                                  <a:srgbClr val="000000"/>
                                </a:solidFill>
                                <a:latin typeface="Cambria Math" panose="02040503050406030204" pitchFamily="18" charset="0"/>
                                <a:ea typeface="宋体" panose="02010600030101010101" pitchFamily="2" charset="-122"/>
                                <a:cs typeface="Cambria Math" panose="02040503050406030204" pitchFamily="18" charset="0"/>
                              </a:rPr>
                              <m:t>⓬</m:t>
                            </m:r>
                          </m:sup>
                        </m:sSup>
                      </m:e>
                      <m: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40492"/>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8760"/>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焦仲卿沉默不语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再拜之后回到自己的房里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张嘴对妻子说话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却</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哽咽难以说出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我本来不愿赶你走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但母亲逼迫我。你只是暂时回</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到娘家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我现在也暂且到官府里去办事。不久我就会回到家中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回来一</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定会迎接你。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为这件事受些委屈吧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千万不要违背我的话。</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912879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2792239"/>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古代一种隆重的礼节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拜两次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表达敬意。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举言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开口讲话。</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新妇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这里指妻子。下文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新妇初来时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小姑始扶床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新妇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是已婚妇女对夫家的长辈或平辈的自称。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古代表示亲热的称呼。这里是丈夫对妻子的爱称。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报府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赴府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指到庐江太守府里去办事。报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下心意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低心下气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意思是受委屈。下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名词的使动用法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委屈</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3645024"/>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焦仲卿让刘兰芝暂时回家，发誓不久之后一定前去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迎接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3737315"/>
            <a:ext cx="899795" cy="421640"/>
          </a:xfrm>
          <a:prstGeom prst="rect">
            <a:avLst/>
          </a:prstGeom>
        </p:spPr>
      </p:pic>
    </p:spTree>
    <p:extLst>
      <p:ext uri="{BB962C8B-B14F-4D97-AF65-F5344CB8AC3E}">
        <p14:creationId xmlns:p14="http://schemas.microsoft.com/office/powerpoint/2010/main" val="474125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20"/>
            <a:ext cx="11485847" cy="3096344"/>
            <a:chOff x="360854" y="908720"/>
            <a:chExt cx="11485847" cy="3096344"/>
          </a:xfrm>
        </p:grpSpPr>
        <p:pic>
          <p:nvPicPr>
            <p:cNvPr id="6" name="图片 5"/>
            <p:cNvPicPr>
              <a:picLocks noChangeAspect="1"/>
            </p:cNvPicPr>
            <p:nvPr/>
          </p:nvPicPr>
          <p:blipFill>
            <a:blip r:embed="rId2"/>
            <a:stretch>
              <a:fillRect/>
            </a:stretch>
          </p:blipFill>
          <p:spPr>
            <a:xfrm>
              <a:off x="360854" y="908720"/>
              <a:ext cx="11485847" cy="3096344"/>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mc:AlternateContent xmlns:mc="http://schemas.openxmlformats.org/markup-compatibility/2006">
        <mc:Choice xmlns:a14="http://schemas.microsoft.com/office/drawing/2010/main" Requires="a14">
          <p:sp>
            <p:nvSpPr>
              <p:cNvPr id="7" name="内容占位符 1"/>
              <p:cNvSpPr txBox="1">
                <a:spLocks/>
              </p:cNvSpPr>
              <p:nvPr/>
            </p:nvSpPr>
            <p:spPr bwMode="auto">
              <a:xfrm>
                <a:off x="360854" y="1541115"/>
                <a:ext cx="11485848" cy="231973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14:m>
                  <m:oMath xmlns:m="http://schemas.openxmlformats.org/officeDocument/2006/math">
                    <m:r>
                      <m:rPr>
                        <m:nor/>
                      </m:rPr>
                      <a:rPr lang="en-US" altLang="zh-CN" b="1">
                        <a:solidFill>
                          <a:srgbClr val="EF3E22"/>
                        </a:solidFill>
                        <a:latin typeface="Cambria Math" panose="02040503050406030204" pitchFamily="18" charset="0"/>
                        <a:ea typeface="宋体" panose="02010600030101010101" pitchFamily="2" charset="-122"/>
                        <a:cs typeface="Cambria Math" panose="02040503050406030204" pitchFamily="18" charset="0"/>
                      </a:rPr>
                      <m:t>⓫</m:t>
                    </m: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焦仲卿无法说服母亲，又不舍妻子，他的内心在礼教和情感的矛盾中不断挣扎，以致痛哭流涕无法作声，表现出他对刘兰芝的真挚情谊。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14:m>
                  <m:oMath xmlns:m="http://schemas.openxmlformats.org/officeDocument/2006/math">
                    <m:r>
                      <m:rPr>
                        <m:nor/>
                      </m:rPr>
                      <a:rPr lang="en-US" altLang="zh-CN" b="1">
                        <a:solidFill>
                          <a:srgbClr val="EF3E22"/>
                        </a:solidFill>
                        <a:latin typeface="Cambria Math" panose="02040503050406030204" pitchFamily="18" charset="0"/>
                        <a:ea typeface="宋体" panose="02010600030101010101" pitchFamily="2" charset="-122"/>
                        <a:cs typeface="Cambria Math" panose="02040503050406030204" pitchFamily="18" charset="0"/>
                      </a:rPr>
                      <m:t>⓬</m:t>
                    </m: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焦仲卿屈服于焦母的淫威，没有继续斗争的勇气，只得忍辱求全，幻想破镜重圆。既可见其一往情深，亦可见其性格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软弱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1541115"/>
                <a:ext cx="11485848" cy="2319738"/>
              </a:xfrm>
              <a:prstGeom prst="rect">
                <a:avLst/>
              </a:prstGeom>
              <a:blipFill>
                <a:blip r:embed="rId4"/>
                <a:stretch>
                  <a:fillRect l="-796" r="-849" b="-131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37964801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288627"/>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新妇谓府吏：</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勿复重纷纭</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⓭</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往昔初　阳　岁</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谢</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家　来　贵门。奉　事</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④</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循　公　姥，　进　止</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⑤</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敢　自　专？昼夜勤作息</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，伶俜　萦苦辛</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。谓言</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无　罪</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过，供　养　卒　大　恩</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；仍更　被驱遣，何　言　复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来　还</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⓮</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妾有绣　腰　襦</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，葳　　蕤</a:t>
                </a:r>
                <a:r>
                  <a:rPr lang="en-US" altLang="zh-CN" b="1" u="sng" baseline="30000">
                    <a:solidFill>
                      <a:srgbClr val="000000"/>
                    </a:solidFill>
                    <a:uFill>
                      <a:solidFill>
                        <a:srgbClr val="000000"/>
                      </a:solidFill>
                    </a:uFill>
                    <a:latin typeface="MS Mincho"/>
                    <a:ea typeface="宋体" panose="02010600030101010101" pitchFamily="2" charset="-122"/>
                    <a:cs typeface="Times New Roman" panose="02020603050405020304" pitchFamily="18" charset="0"/>
                  </a:rPr>
                  <a:t>⑪</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自　　生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288627"/>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8760"/>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刘兰芝对焦仲卿说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不要再添麻烦吧。从前冬末春初的时候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辞别娘家走进你家门。一切行事都顺着婆婆的意思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一举一动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哪里</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敢自作主张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日夜辛勤地劳作</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孤孤单单</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受尽辛苦。以为没有什么过</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侍奉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婆婆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报答大恩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仍然要被驱赶休弃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哪里说得上再</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回到你家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我有绣花的齐腰短袄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袄上的刺绣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繁多艳丽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自然发出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06550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298117"/>
              </a:xfrm>
            </p:spPr>
            <p:txBody>
              <a:bodyPr/>
              <a:lstStyle/>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光；红　罗　复　斗　帐，四角垂香囊；箱帘</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⑫</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六七十，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绿　碧　青　丝　绳，物　物　各　自异，种　种　在　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中。人　贱　物亦鄙，不　足　迎　后　人</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⑬</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，留　　待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作　　遗　　　施</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⑭</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，于　今　无　会　因</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⑮</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⓯</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时　时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　　安　　　慰，久久莫相忘</a:t>
                </a:r>
                <a14:m>
                  <m:oMath xmlns:m="http://schemas.openxmlformats.org/officeDocument/2006/math">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⓰</m:t>
                        </m:r>
                      </m:sup>
                    </m:sSup>
                  </m:oMath>
                </a14:m>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298117"/>
              </a:xfrm>
              <a:blipFill>
                <a:blip r:embed="rId2"/>
                <a:stretch>
                  <a:fillRect l="-796" r="-849"/>
                </a:stretch>
              </a:blipFill>
            </p:spPr>
            <p:txBody>
              <a:bodyPr/>
              <a:lstStyle/>
              <a:p>
                <a:r>
                  <a:rPr lang="zh-CN" altLang="en-US">
                    <a:noFill/>
                  </a:rPr>
                  <a:t> </a:t>
                </a:r>
              </a:p>
            </p:txBody>
          </p:sp>
        </mc:Fallback>
      </mc:AlternateContent>
      <p:sp>
        <p:nvSpPr>
          <p:cNvPr id="3" name="内容占位符 2"/>
          <p:cNvSpPr txBox="1">
            <a:spLocks/>
          </p:cNvSpPr>
          <p:nvPr/>
        </p:nvSpPr>
        <p:spPr bwMode="auto">
          <a:xfrm>
            <a:off x="360854" y="1277813"/>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双层红色纱罗做的帐子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四角挂着香袋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箱子和镜匣有许多只</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都用碧绿的青丝绳捆着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里面的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东西各不相同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各种各样的东西收</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藏在其中。人低贱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东西也卑陋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不值得用来迎接将来的新人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你留着</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有机会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赠送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给别人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从今以后没有见面的机会了。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希望</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时常</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把它们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作为安慰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永远不要忘记我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878484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3900235"/>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纷纭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凌乱。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初阳岁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冬至以后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立春以前的一段时间。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辞别。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奉事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行事。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进止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行动。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作息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劳作和休息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这里是偏义复词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单指劳作。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伶俜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pīnɡ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yínɡ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苦辛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孤孤单单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受尽辛苦。伶俜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孤单的样子。萦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缠绕、牵缠。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谓言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卒大恩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意思是报答大恩。卒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完成、尽。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绣腰襦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绣花的齐腰短袄。</a:t>
            </a:r>
            <a:r>
              <a:rPr lang="en-US" altLang="zh-CN" b="1">
                <a:solidFill>
                  <a:srgbClr val="000000"/>
                </a:solidFill>
                <a:latin typeface="MS Mincho"/>
                <a:ea typeface="宋体" panose="02010600030101010101" pitchFamily="2" charset="-122"/>
                <a:cs typeface="Times New Roman" panose="02020603050405020304" pitchFamily="18" charset="0"/>
              </a:rPr>
              <a:t>⑪</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葳蕤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wēiruí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草木繁盛的样子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这里形容刺绣的花叶繁多而美丽。</a:t>
            </a:r>
            <a:r>
              <a:rPr lang="en-US" altLang="zh-CN" b="1">
                <a:solidFill>
                  <a:srgbClr val="000000"/>
                </a:solidFill>
                <a:latin typeface="MS Mincho"/>
                <a:ea typeface="宋体" panose="02010600030101010101" pitchFamily="2" charset="-122"/>
                <a:cs typeface="Times New Roman" panose="02020603050405020304" pitchFamily="18" charset="0"/>
              </a:rPr>
              <a:t>⑫</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女子梳妆用的镜匣。</a:t>
            </a:r>
            <a:r>
              <a:rPr lang="en-US" altLang="zh-CN" b="1">
                <a:solidFill>
                  <a:srgbClr val="000000"/>
                </a:solidFill>
                <a:latin typeface="MS Mincho"/>
                <a:ea typeface="宋体" panose="02010600030101010101" pitchFamily="2" charset="-122"/>
                <a:cs typeface="Times New Roman" panose="02020603050405020304" pitchFamily="18" charset="0"/>
              </a:rPr>
              <a:t>⑬</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后人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丈夫将来再娶的女子。</a:t>
            </a:r>
            <a:r>
              <a:rPr lang="en-US" altLang="zh-CN" b="1">
                <a:solidFill>
                  <a:srgbClr val="000000"/>
                </a:solidFill>
                <a:latin typeface="MS Mincho"/>
                <a:ea typeface="宋体" panose="02010600030101010101" pitchFamily="2" charset="-122"/>
                <a:cs typeface="Times New Roman" panose="02020603050405020304" pitchFamily="18" charset="0"/>
              </a:rPr>
              <a:t>⑭</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wèi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赠送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施与。</a:t>
            </a:r>
            <a:r>
              <a:rPr lang="en-US" altLang="zh-CN" b="1">
                <a:solidFill>
                  <a:srgbClr val="000000"/>
                </a:solidFill>
                <a:latin typeface="MS Mincho"/>
                <a:ea typeface="宋体" panose="02010600030101010101" pitchFamily="2" charset="-122"/>
                <a:cs typeface="Times New Roman" panose="02020603050405020304" pitchFamily="18" charset="0"/>
              </a:rPr>
              <a:t>⑮</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会因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见面的</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机会</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4725144"/>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刘兰芝清醒地认识到破镜难重圆，临别时把自己的物品赠送给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焦仲卿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4817435"/>
            <a:ext cx="899795" cy="421640"/>
          </a:xfrm>
          <a:prstGeom prst="rect">
            <a:avLst/>
          </a:prstGeom>
        </p:spPr>
      </p:pic>
    </p:spTree>
    <p:extLst>
      <p:ext uri="{BB962C8B-B14F-4D97-AF65-F5344CB8AC3E}">
        <p14:creationId xmlns:p14="http://schemas.microsoft.com/office/powerpoint/2010/main" val="16992562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19"/>
            <a:ext cx="11485847" cy="5226031"/>
            <a:chOff x="360854" y="908719"/>
            <a:chExt cx="11485847" cy="5226031"/>
          </a:xfrm>
        </p:grpSpPr>
        <p:pic>
          <p:nvPicPr>
            <p:cNvPr id="6" name="图片 5"/>
            <p:cNvPicPr>
              <a:picLocks noChangeAspect="1"/>
            </p:cNvPicPr>
            <p:nvPr/>
          </p:nvPicPr>
          <p:blipFill>
            <a:blip r:embed="rId2"/>
            <a:stretch>
              <a:fillRect/>
            </a:stretch>
          </p:blipFill>
          <p:spPr>
            <a:xfrm>
              <a:off x="360854" y="908719"/>
              <a:ext cx="11485847" cy="5226031"/>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mc:AlternateContent xmlns:mc="http://schemas.openxmlformats.org/markup-compatibility/2006">
        <mc:Choice xmlns:a14="http://schemas.microsoft.com/office/drawing/2010/main" Requires="a14">
          <p:sp>
            <p:nvSpPr>
              <p:cNvPr id="7" name="内容占位符 1"/>
              <p:cNvSpPr txBox="1">
                <a:spLocks/>
              </p:cNvSpPr>
              <p:nvPr/>
            </p:nvSpPr>
            <p:spPr bwMode="auto">
              <a:xfrm>
                <a:off x="360854" y="1541115"/>
                <a:ext cx="11485848" cy="454714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14:m>
                  <m:oMath xmlns:m="http://schemas.openxmlformats.org/officeDocument/2006/math">
                    <m:r>
                      <m:rPr>
                        <m:nor/>
                      </m:rPr>
                      <a:rPr lang="en-US" altLang="zh-CN" b="1">
                        <a:solidFill>
                          <a:srgbClr val="EF3E22"/>
                        </a:solidFill>
                        <a:latin typeface="Cambria Math" panose="02040503050406030204" pitchFamily="18" charset="0"/>
                        <a:ea typeface="宋体" panose="02010600030101010101" pitchFamily="2" charset="-122"/>
                        <a:cs typeface="Cambria Math" panose="02040503050406030204" pitchFamily="18" charset="0"/>
                      </a:rPr>
                      <m:t>⓭</m:t>
                    </m: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面对丈夫的解释、谋划和宽慰，刘兰芝一语否定，正视现实，头脑清醒，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抱</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幻想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14:m>
                  <m:oMath xmlns:m="http://schemas.openxmlformats.org/officeDocument/2006/math">
                    <m:r>
                      <m:rPr>
                        <m:nor/>
                      </m:rPr>
                      <a:rPr lang="en-US" altLang="zh-CN" b="1">
                        <a:solidFill>
                          <a:srgbClr val="EF3E22"/>
                        </a:solidFill>
                        <a:latin typeface="Cambria Math" panose="02040503050406030204" pitchFamily="18" charset="0"/>
                        <a:ea typeface="宋体" panose="02010600030101010101" pitchFamily="2" charset="-122"/>
                        <a:cs typeface="Cambria Math" panose="02040503050406030204" pitchFamily="18" charset="0"/>
                      </a:rPr>
                      <m:t>⓮</m:t>
                    </m: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回顾出嫁和婚后情形，批驳婆婆对自己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的指责，强调自己的勤劳守礼。</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14:m>
                  <m:oMath xmlns:m="http://schemas.openxmlformats.org/officeDocument/2006/math">
                    <m:r>
                      <m:rPr>
                        <m:nor/>
                      </m:rPr>
                      <a:rPr lang="en-US" altLang="zh-CN" b="1">
                        <a:solidFill>
                          <a:srgbClr val="EF3E22"/>
                        </a:solidFill>
                        <a:latin typeface="Cambria Math" panose="02040503050406030204" pitchFamily="18" charset="0"/>
                        <a:ea typeface="宋体" panose="02010600030101010101" pitchFamily="2" charset="-122"/>
                        <a:cs typeface="Cambria Math" panose="02040503050406030204" pitchFamily="18" charset="0"/>
                      </a:rPr>
                      <m:t>⓯</m:t>
                    </m: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检交箱奁，遗物为念，决计一别不还。赠物之美，衬托了刘兰芝的才德，又表现了她对焦仲卿的真挚情感。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14:m>
                  <m:oMath xmlns:m="http://schemas.openxmlformats.org/officeDocument/2006/math">
                    <m:r>
                      <m:rPr>
                        <m:nor/>
                      </m:rPr>
                      <a:rPr lang="en-US" altLang="zh-CN" b="1">
                        <a:solidFill>
                          <a:srgbClr val="EF3E22"/>
                        </a:solidFill>
                        <a:latin typeface="Cambria Math" panose="02040503050406030204" pitchFamily="18" charset="0"/>
                        <a:ea typeface="宋体" panose="02010600030101010101" pitchFamily="2" charset="-122"/>
                        <a:cs typeface="Cambria Math" panose="02040503050406030204" pitchFamily="18" charset="0"/>
                      </a:rPr>
                      <m:t>⓰</m:t>
                    </m: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刘兰芝此时内心极其悲伤愤慨，她将自己的衣物、帷帐等留下，表现出她对焦仲卿深深的留恋、惜别之情。刘兰芝希望丈夫睹物思人，不忘旧好。悱恻缠绵，令人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心伤</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1541115"/>
                <a:ext cx="11485848" cy="4547142"/>
              </a:xfrm>
              <a:prstGeom prst="rect">
                <a:avLst/>
              </a:prstGeom>
              <a:blipFill>
                <a:blip r:embed="rId4"/>
                <a:stretch>
                  <a:fillRect l="-796" r="-849" b="-13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27190940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283819"/>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鸡　　鸣　　外　欲　曙，新妇起　严妆</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著我绣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夹</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裙，事　　事　　四　五　通</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。足下蹑</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丝履，头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上</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玳　瑁</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光</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腰　若　流</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⑥</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纨　　素</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耳</a:t>
                </a: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著　　明　　月　　珰</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。指　如　　削　葱　根，口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含　朱　丹。纤纤　作细步，精妙　世无双</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baseline="30000">
                                <a:solidFill>
                                  <a:srgbClr val="000000"/>
                                </a:solidFill>
                                <a:latin typeface="Cambria Math" panose="02040503050406030204" pitchFamily="18" charset="0"/>
                                <a:ea typeface="宋体" panose="02010600030101010101" pitchFamily="2" charset="-122"/>
                                <a:cs typeface="Cambria Math" panose="02040503050406030204" pitchFamily="18" charset="0"/>
                              </a:rPr>
                              <m:t>⓱</m:t>
                            </m:r>
                          </m:sup>
                        </m:sSup>
                      </m:e>
                      <m: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283819"/>
              </a:xfrm>
              <a:blipFill>
                <a:blip r:embed="rId2"/>
                <a:stretch>
                  <a:fillRect l="-796" r="-849"/>
                </a:stretch>
              </a:blipFill>
            </p:spPr>
            <p:txBody>
              <a:bodyPr/>
              <a:lstStyle/>
              <a:p>
                <a:r>
                  <a:rPr lang="zh-CN" altLang="en-US">
                    <a:noFill/>
                  </a:rPr>
                  <a:t> </a:t>
                </a:r>
              </a:p>
            </p:txBody>
          </p:sp>
        </mc:Fallback>
      </mc:AlternateContent>
      <p:sp>
        <p:nvSpPr>
          <p:cNvPr id="4" name="内容占位符 1"/>
          <p:cNvSpPr txBox="1">
            <a:spLocks/>
          </p:cNvSpPr>
          <p:nvPr/>
        </p:nvSpPr>
        <p:spPr bwMode="auto">
          <a:xfrm>
            <a:off x="360854" y="1286758"/>
            <a:ext cx="11485848" cy="5008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公鸡鸣叫、窗外天快要放亮时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刘兰芝起身梳妆打扮。穿上绣花的</a:t>
            </a:r>
            <a:endPar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夹裙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梳妆打扮的每件事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都反复四五遍。脚上穿着丝绸鞋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头上戴着</a:t>
            </a:r>
            <a:endPar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的玳瑁首饰闪闪发光。腰束纨素的带子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光彩像流水一样晃动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耳朵</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dist" eaLnBrk="1">
              <a:spcBef>
                <a:spcPct val="0"/>
              </a:spcBef>
              <a:spcAft>
                <a:spcPts val="0"/>
              </a:spcAft>
              <a:tabLs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lvl="0" algn="dist" eaLnBrk="1">
              <a:spcBef>
                <a:spcPct val="0"/>
              </a:spcBef>
              <a:spcAft>
                <a:spcPts val="0"/>
              </a:spcAft>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戴着珍珠耳坠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如明月一般皎洁。手指白嫩纤细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像削尖的葱根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嘴</a:t>
            </a:r>
            <a:endPar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l" eaLnBrk="1">
              <a:spcBef>
                <a:spcPct val="0"/>
              </a:spcBef>
              <a:spcAft>
                <a:spcPts val="0"/>
              </a:spcAft>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l" eaLnBrk="1">
              <a:spcBef>
                <a:spcPct val="0"/>
              </a:spcBef>
              <a:spcAft>
                <a:spcPts val="0"/>
              </a:spcAft>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唇</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像含着朱砂。她轻巧地迈着小步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姿态美妙</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举世无双</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576019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2238241"/>
          </a:xfrm>
          <a:ln w="19050">
            <a:solidFill>
              <a:srgbClr val="EF412A"/>
            </a:solidFill>
            <a:prstDash val="dash"/>
          </a:ln>
        </p:spPr>
        <p:txBody>
          <a:bodyPr/>
          <a:lstStyle/>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严妆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整妆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梳妆打扮。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遍、次。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玳瑁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一种形似龟的爬行动物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甲壳黄褐色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有黑斑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具光泽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可做装饰品。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名词做动词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动词做名词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流水。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纨素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洁白精致的绢。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耳坠。</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3068776"/>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临别时刘兰芝精心打扮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3161067"/>
            <a:ext cx="899795" cy="421640"/>
          </a:xfrm>
          <a:prstGeom prst="rect">
            <a:avLst/>
          </a:prstGeom>
        </p:spPr>
      </p:pic>
      <p:grpSp>
        <p:nvGrpSpPr>
          <p:cNvPr id="6" name="组合 5"/>
          <p:cNvGrpSpPr/>
          <p:nvPr/>
        </p:nvGrpSpPr>
        <p:grpSpPr>
          <a:xfrm>
            <a:off x="360854" y="3789040"/>
            <a:ext cx="11485847" cy="2448272"/>
            <a:chOff x="360854" y="908720"/>
            <a:chExt cx="11485847" cy="2448272"/>
          </a:xfrm>
        </p:grpSpPr>
        <p:pic>
          <p:nvPicPr>
            <p:cNvPr id="7" name="图片 6"/>
            <p:cNvPicPr>
              <a:picLocks noChangeAspect="1"/>
            </p:cNvPicPr>
            <p:nvPr/>
          </p:nvPicPr>
          <p:blipFill>
            <a:blip r:embed="rId3"/>
            <a:stretch>
              <a:fillRect/>
            </a:stretch>
          </p:blipFill>
          <p:spPr>
            <a:xfrm>
              <a:off x="360854" y="908720"/>
              <a:ext cx="11485847" cy="2448272"/>
            </a:xfrm>
            <a:prstGeom prst="rect">
              <a:avLst/>
            </a:prstGeom>
          </p:spPr>
        </p:pic>
        <p:pic>
          <p:nvPicPr>
            <p:cNvPr id="8" name="赏析.EPS" descr="id:2147489409;FounderCES"/>
            <p:cNvPicPr/>
            <p:nvPr/>
          </p:nvPicPr>
          <p:blipFill>
            <a:blip r:embed="rId4"/>
            <a:stretch>
              <a:fillRect/>
            </a:stretch>
          </p:blipFill>
          <p:spPr>
            <a:xfrm>
              <a:off x="5653880" y="1019641"/>
              <a:ext cx="899795" cy="474980"/>
            </a:xfrm>
            <a:prstGeom prst="rect">
              <a:avLst/>
            </a:prstGeom>
          </p:spPr>
        </p:pic>
      </p:grpSp>
      <mc:AlternateContent xmlns:mc="http://schemas.openxmlformats.org/markup-compatibility/2006">
        <mc:Choice xmlns:a14="http://schemas.microsoft.com/office/drawing/2010/main" Requires="a14">
          <p:sp>
            <p:nvSpPr>
              <p:cNvPr id="9" name="内容占位符 1"/>
              <p:cNvSpPr txBox="1">
                <a:spLocks/>
              </p:cNvSpPr>
              <p:nvPr/>
            </p:nvSpPr>
            <p:spPr bwMode="auto">
              <a:xfrm>
                <a:off x="360854" y="4421435"/>
                <a:ext cx="11485848" cy="168995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14:m>
                  <m:oMath xmlns:m="http://schemas.openxmlformats.org/officeDocument/2006/math">
                    <m:r>
                      <m:rPr>
                        <m:nor/>
                      </m:rPr>
                      <a:rPr lang="en-US" altLang="zh-CN" b="1">
                        <a:solidFill>
                          <a:srgbClr val="EF3E22"/>
                        </a:solidFill>
                        <a:latin typeface="Cambria Math" panose="02040503050406030204" pitchFamily="18" charset="0"/>
                        <a:ea typeface="宋体" panose="02010600030101010101" pitchFamily="2" charset="-122"/>
                        <a:cs typeface="Cambria Math" panose="02040503050406030204" pitchFamily="18" charset="0"/>
                      </a:rPr>
                      <m:t>⓱</m:t>
                    </m: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夸张的修辞手法着意写装束，表现刘兰芝被逐离婆家前的沉着、冷静，更能看出她自尊自爱的一面。这样写，既表达了对刘兰芝的赞美，也表达了对扼杀这一美好形象的封建礼教的强烈谴责；同时，又为下文县令和太守的两度求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张本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1"/>
              <p:cNvSpPr txBox="1">
                <a:spLocks noRot="1" noChangeAspect="1" noMove="1" noResize="1" noEditPoints="1" noAdjustHandles="1" noChangeArrowheads="1" noChangeShapeType="1" noTextEdit="1"/>
              </p:cNvSpPr>
              <p:nvPr/>
            </p:nvSpPr>
            <p:spPr bwMode="auto">
              <a:xfrm>
                <a:off x="360854" y="4421435"/>
                <a:ext cx="11485848" cy="1689950"/>
              </a:xfrm>
              <a:prstGeom prst="rect">
                <a:avLst/>
              </a:prstGeom>
              <a:blipFill>
                <a:blip r:embed="rId5"/>
                <a:stretch>
                  <a:fillRect l="-796" r="-849" b="-575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3206345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2308324"/>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《乐 府 诗 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《乐府诗集》是继《诗经》《楚辞》之后的一部总括我国古代乐府歌辞的诗歌总集，由北宋郭茂倩所编撰。现存</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卷，主要辑录汉魏到唐五代的乐府歌辞兼及先秦至唐五代的民间歌谣和谚语，共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3" name="组合 2"/>
          <p:cNvGrpSpPr/>
          <p:nvPr/>
        </p:nvGrpSpPr>
        <p:grpSpPr>
          <a:xfrm>
            <a:off x="478583" y="836712"/>
            <a:ext cx="1460162" cy="461665"/>
            <a:chOff x="345811" y="1394670"/>
            <a:chExt cx="1460162" cy="461665"/>
          </a:xfrm>
        </p:grpSpPr>
        <p:pic>
          <p:nvPicPr>
            <p:cNvPr id="4" name="BS23A.EPS" descr="id:2147488611;FounderCES"/>
            <p:cNvPicPr/>
            <p:nvPr/>
          </p:nvPicPr>
          <p:blipFill>
            <a:blip r:embed="rId2"/>
            <a:stretch>
              <a:fillRect/>
            </a:stretch>
          </p:blipFill>
          <p:spPr>
            <a:xfrm>
              <a:off x="345811" y="1412776"/>
              <a:ext cx="1460162" cy="432048"/>
            </a:xfrm>
            <a:prstGeom prst="rect">
              <a:avLst/>
            </a:prstGeom>
          </p:spPr>
        </p:pic>
        <p:sp>
          <p:nvSpPr>
            <p:cNvPr id="5" name="矩形 4"/>
            <p:cNvSpPr/>
            <p:nvPr/>
          </p:nvSpPr>
          <p:spPr>
            <a:xfrm>
              <a:off x="354863" y="1394670"/>
              <a:ext cx="1422184" cy="461665"/>
            </a:xfrm>
            <a:prstGeom prst="rect">
              <a:avLst/>
            </a:prstGeom>
          </p:spPr>
          <p:txBody>
            <a:bodyPr wrap="none">
              <a:spAutoFit/>
            </a:bodyPr>
            <a:lstStyle/>
            <a:p>
              <a:r>
                <a:rPr lang="zh-CN" altLang="en-US" sz="2400" dirty="0">
                  <a:solidFill>
                    <a:srgbClr val="000000"/>
                  </a:solidFill>
                  <a:ea typeface="黑体" panose="02010609060101010101" pitchFamily="49" charset="-122"/>
                  <a:cs typeface="Times New Roman" panose="02020603050405020304" pitchFamily="18" charset="0"/>
                </a:rPr>
                <a:t>文化常识</a:t>
              </a:r>
              <a:endParaRPr lang="zh-CN" altLang="en-US" dirty="0"/>
            </a:p>
          </p:txBody>
        </p:sp>
      </p:grpSp>
    </p:spTree>
    <p:extLst>
      <p:ext uri="{BB962C8B-B14F-4D97-AF65-F5344CB8AC3E}">
        <p14:creationId xmlns:p14="http://schemas.microsoft.com/office/powerpoint/2010/main" val="394852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326138"/>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上　堂　拜　阿母，阿母　怒　不止。</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昔　作　女儿</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时，生小　出野里</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，本　自　无　教　训，兼　愧　贵</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家　子。　受　母钱帛</a:t>
                </a:r>
                <a14:m>
                  <m:oMath xmlns:m="http://schemas.openxmlformats.org/officeDocument/2006/math">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多，不　堪　母　驱使。　今日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还　家去，念　母劳家里。</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m:t>”</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⓲</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却</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与小姑　　别，泪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落　连　珠　子。</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新妇初来时，小姑始　扶　床；　今日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326138"/>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8760"/>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她走上堂去拜别焦母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焦母的怒气仍未平息。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从前我做女儿的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从小就生长在乡村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本来就没有受到管教训导</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更加愧对你家</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的公子。接受了婆婆许多聘礼</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却不能胜任婆婆的使唤。今天我就要</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回到娘家去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还记挂婆婆在家里操劳。</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退下堂来向小姑告别</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眼泪落</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下像连串的珠子。</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我刚嫁过来时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小姑刚能扶着坐具走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今天我被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971355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837187"/>
              </a:xfrm>
            </p:spPr>
            <p:txBody>
              <a:bodyPr/>
              <a:lstStyle/>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被驱　遣，　小姑如　我长。　　　　勤心　养　公　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好自相扶将</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。初　七及下九</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嬉戏莫相忘。</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m:t>”</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⓳</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出　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登车去，涕　落百余行。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837187"/>
              </a:xfrm>
              <a:blipFill>
                <a:blip r:embed="rId2"/>
                <a:stretch>
                  <a:fillRect l="-796" r="-849" b="-3219"/>
                </a:stretch>
              </a:blipFill>
            </p:spPr>
            <p:txBody>
              <a:bodyPr/>
              <a:lstStyle/>
              <a:p>
                <a:r>
                  <a:rPr lang="zh-CN" altLang="en-US">
                    <a:noFill/>
                  </a:rPr>
                  <a:t> </a:t>
                </a:r>
              </a:p>
            </p:txBody>
          </p:sp>
        </mc:Fallback>
      </mc:AlternateContent>
      <p:sp>
        <p:nvSpPr>
          <p:cNvPr id="3" name="内容占位符 2"/>
          <p:cNvSpPr txBox="1">
            <a:spLocks/>
          </p:cNvSpPr>
          <p:nvPr/>
        </p:nvSpPr>
        <p:spPr bwMode="auto">
          <a:xfrm>
            <a:off x="360854" y="1268760"/>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驱赶休弃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小姑和我一样高了。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希望你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尽心地侍奉我的婆婆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好好</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扶持她。七月七日和每月的十九日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玩耍时不要忘了我。</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走出家门上</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车离去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眼泪落下百余行。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763513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2238241"/>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野里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乡村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乡间。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钱帛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金钱和丝织品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指聘礼。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退下。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扶将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扶持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扶养。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初七及下九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七月七日和每月的十九日。初七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指农历七月七日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旧时妇女在这天晚上祭织女以乞巧。下九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古人以农历每月的二十九为上九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初九为中九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十九为下九。古代每月十九日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妇女常置酒欢聚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嬉戏</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娱乐</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3140784"/>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刘兰芝辞别焦母和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3233075"/>
            <a:ext cx="899795" cy="421640"/>
          </a:xfrm>
          <a:prstGeom prst="rect">
            <a:avLst/>
          </a:prstGeom>
        </p:spPr>
      </p:pic>
    </p:spTree>
    <p:extLst>
      <p:ext uri="{BB962C8B-B14F-4D97-AF65-F5344CB8AC3E}">
        <p14:creationId xmlns:p14="http://schemas.microsoft.com/office/powerpoint/2010/main" val="6034478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20"/>
            <a:ext cx="11485847" cy="4060128"/>
            <a:chOff x="360854" y="908720"/>
            <a:chExt cx="11485847" cy="4060128"/>
          </a:xfrm>
        </p:grpSpPr>
        <p:pic>
          <p:nvPicPr>
            <p:cNvPr id="6" name="图片 5"/>
            <p:cNvPicPr>
              <a:picLocks noChangeAspect="1"/>
            </p:cNvPicPr>
            <p:nvPr/>
          </p:nvPicPr>
          <p:blipFill>
            <a:blip r:embed="rId2"/>
            <a:stretch>
              <a:fillRect/>
            </a:stretch>
          </p:blipFill>
          <p:spPr>
            <a:xfrm>
              <a:off x="360854" y="908720"/>
              <a:ext cx="11485847" cy="4060128"/>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mc:AlternateContent xmlns:mc="http://schemas.openxmlformats.org/markup-compatibility/2006">
        <mc:Choice xmlns:a14="http://schemas.microsoft.com/office/drawing/2010/main" Requires="a14">
          <p:sp>
            <p:nvSpPr>
              <p:cNvPr id="7" name="内容占位符 1"/>
              <p:cNvSpPr txBox="1">
                <a:spLocks/>
              </p:cNvSpPr>
              <p:nvPr/>
            </p:nvSpPr>
            <p:spPr bwMode="auto">
              <a:xfrm>
                <a:off x="360854" y="1541115"/>
                <a:ext cx="11485848" cy="342773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14:m>
                  <m:oMath xmlns:m="http://schemas.openxmlformats.org/officeDocument/2006/math">
                    <m:r>
                      <m:rPr>
                        <m:nor/>
                      </m:rPr>
                      <a:rPr lang="en-US" altLang="zh-CN" b="1">
                        <a:solidFill>
                          <a:srgbClr val="EF3E22"/>
                        </a:solidFill>
                        <a:latin typeface="Cambria Math" panose="02040503050406030204" pitchFamily="18" charset="0"/>
                        <a:ea typeface="宋体" panose="02010600030101010101" pitchFamily="2" charset="-122"/>
                        <a:cs typeface="Cambria Math" panose="02040503050406030204" pitchFamily="18" charset="0"/>
                      </a:rPr>
                      <m:t>⓲</m:t>
                    </m: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写刘兰芝与焦母告别，言辞委婉，彬彬有礼，从容镇定，不卑不亢。她的话表面似作自责，实际上是对婆婆骄横的抗议；她虽然满怀悲苦，却不肯掉落一滴泪，展现了勇于承担不幸遭遇和决不示弱的刚强性格。</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14:m>
                  <m:oMath xmlns:m="http://schemas.openxmlformats.org/officeDocument/2006/math">
                    <m:r>
                      <m:rPr>
                        <m:nor/>
                      </m:rPr>
                      <a:rPr lang="en-US" altLang="zh-CN" b="1">
                        <a:solidFill>
                          <a:srgbClr val="EF3E22"/>
                        </a:solidFill>
                        <a:latin typeface="Cambria Math" panose="02040503050406030204" pitchFamily="18" charset="0"/>
                        <a:ea typeface="宋体" panose="02010600030101010101" pitchFamily="2" charset="-122"/>
                        <a:cs typeface="Cambria Math" panose="02040503050406030204" pitchFamily="18" charset="0"/>
                      </a:rPr>
                      <m:t>⓳</m:t>
                    </m: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写刘兰芝与小姑告别，不禁悲从中来，感情的潮水一下子冲破了抑制的闸门。一席谈话，友爱深切，委实是至情的流露。此处与对焦母的告别之辞相比，情味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迥然不同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1541115"/>
                <a:ext cx="11485848" cy="3427733"/>
              </a:xfrm>
              <a:prstGeom prst="rect">
                <a:avLst/>
              </a:prstGeom>
              <a:blipFill>
                <a:blip r:embed="rId4"/>
                <a:stretch>
                  <a:fillRect l="-796" r="-849" b="-53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4808459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74642"/>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府　吏　马　在　前，新　妇　车　在　后，隐隐何甸</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甸</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，俱会大道口。　　　下马入车中，低　　头　共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耳　　语：</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誓　不　相隔卿，且暂还家去；　吾今　且赴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府，不久当还归，誓　天　不相负！</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p>
                            <m:r>
                              <m:rPr>
                                <m:nor/>
                              </m:rPr>
                              <a:rPr lang="en-US" altLang="zh-CN" b="1" baseline="30000">
                                <a:solidFill>
                                  <a:srgbClr val="000000"/>
                                </a:solidFill>
                                <a:latin typeface="Cambria Math" panose="02040503050406030204" pitchFamily="18" charset="0"/>
                                <a:ea typeface="宋体" panose="02010600030101010101" pitchFamily="2" charset="-122"/>
                                <a:cs typeface="Cambria Math" panose="02040503050406030204" pitchFamily="18" charset="0"/>
                              </a:rPr>
                              <m:t>⓴</m:t>
                            </m:r>
                          </m:sup>
                        </m:sSup>
                      </m:e>
                      <m: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74642"/>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49829"/>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焦仲卿骑着马走在前面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刘兰芝坐在车上跟在后面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车子隆隆前行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同在大道口相会。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焦仲卿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下马走进车中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低下头来在刘兰芝耳边</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低声细语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我发誓不同你断绝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你暂且回到娘家去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我今日也暂且赶</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赴官府</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不久就会回来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我向天发誓不会辜负你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264899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576248"/>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隐隐何甸甸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隐隐、甸甸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都是模拟车声。何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助词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无实</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义</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1412592"/>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焦仲卿发誓，永不相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1504883"/>
            <a:ext cx="899795" cy="421640"/>
          </a:xfrm>
          <a:prstGeom prst="rect">
            <a:avLst/>
          </a:prstGeom>
        </p:spPr>
      </p:pic>
      <p:grpSp>
        <p:nvGrpSpPr>
          <p:cNvPr id="6" name="组合 5"/>
          <p:cNvGrpSpPr/>
          <p:nvPr/>
        </p:nvGrpSpPr>
        <p:grpSpPr>
          <a:xfrm>
            <a:off x="360854" y="2060848"/>
            <a:ext cx="11485847" cy="2016224"/>
            <a:chOff x="360854" y="908720"/>
            <a:chExt cx="11485847" cy="2016224"/>
          </a:xfrm>
        </p:grpSpPr>
        <p:pic>
          <p:nvPicPr>
            <p:cNvPr id="7" name="图片 6"/>
            <p:cNvPicPr>
              <a:picLocks noChangeAspect="1"/>
            </p:cNvPicPr>
            <p:nvPr/>
          </p:nvPicPr>
          <p:blipFill>
            <a:blip r:embed="rId3"/>
            <a:stretch>
              <a:fillRect/>
            </a:stretch>
          </p:blipFill>
          <p:spPr>
            <a:xfrm>
              <a:off x="360854" y="908720"/>
              <a:ext cx="11485847" cy="2016224"/>
            </a:xfrm>
            <a:prstGeom prst="rect">
              <a:avLst/>
            </a:prstGeom>
          </p:spPr>
        </p:pic>
        <p:pic>
          <p:nvPicPr>
            <p:cNvPr id="8" name="赏析.EPS" descr="id:2147489409;FounderCES"/>
            <p:cNvPicPr/>
            <p:nvPr/>
          </p:nvPicPr>
          <p:blipFill>
            <a:blip r:embed="rId4"/>
            <a:stretch>
              <a:fillRect/>
            </a:stretch>
          </p:blipFill>
          <p:spPr>
            <a:xfrm>
              <a:off x="5653880" y="1019641"/>
              <a:ext cx="899795" cy="474980"/>
            </a:xfrm>
            <a:prstGeom prst="rect">
              <a:avLst/>
            </a:prstGeom>
          </p:spPr>
        </p:pic>
      </p:grpSp>
      <mc:AlternateContent xmlns:mc="http://schemas.openxmlformats.org/markup-compatibility/2006">
        <mc:Choice xmlns:a14="http://schemas.microsoft.com/office/drawing/2010/main" Requires="a14">
          <p:sp>
            <p:nvSpPr>
              <p:cNvPr id="9" name="内容占位符 1"/>
              <p:cNvSpPr txBox="1">
                <a:spLocks/>
              </p:cNvSpPr>
              <p:nvPr/>
            </p:nvSpPr>
            <p:spPr bwMode="auto">
              <a:xfrm>
                <a:off x="360854" y="2693243"/>
                <a:ext cx="11485848" cy="113595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14:m>
                  <m:oMath xmlns:m="http://schemas.openxmlformats.org/officeDocument/2006/math">
                    <m:r>
                      <m:rPr>
                        <m:nor/>
                      </m:rPr>
                      <a:rPr lang="en-US" altLang="zh-CN" b="1">
                        <a:solidFill>
                          <a:srgbClr val="EF3E22"/>
                        </a:solidFill>
                        <a:latin typeface="Cambria Math" panose="02040503050406030204" pitchFamily="18" charset="0"/>
                        <a:ea typeface="宋体" panose="02010600030101010101" pitchFamily="2" charset="-122"/>
                        <a:cs typeface="Cambria Math" panose="02040503050406030204" pitchFamily="18" charset="0"/>
                      </a:rPr>
                      <m:t>⓴</m:t>
                    </m: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两人难离难舍，对天立誓。从两个</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字可以看出，焦仲卿对刘兰芝的爱情坚贞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1"/>
              <p:cNvSpPr txBox="1">
                <a:spLocks noRot="1" noChangeAspect="1" noMove="1" noResize="1" noEditPoints="1" noAdjustHandles="1" noChangeArrowheads="1" noChangeShapeType="1" noTextEdit="1"/>
              </p:cNvSpPr>
              <p:nvPr/>
            </p:nvSpPr>
            <p:spPr bwMode="auto">
              <a:xfrm>
                <a:off x="360854" y="2693243"/>
                <a:ext cx="11485848" cy="1135952"/>
              </a:xfrm>
              <a:prstGeom prst="rect">
                <a:avLst/>
              </a:prstGeom>
              <a:blipFill>
                <a:blip r:embed="rId5"/>
                <a:stretch>
                  <a:fillRect l="-796" r="-849" b="-967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10462337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198731"/>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新妇谓　府吏：</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感君区　区</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怀！君既若　见录</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久</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望君来。君当作磐石</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，妾当作蒲苇，蒲苇纫</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如丝，</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磐石</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无转移。我有亲父兄</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，性行暴　如　雷，恐不任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我</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意，逆</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⑥</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以　　煎　　我　怀。</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举　手　长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劳</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劳</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⑦</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，二情同依依。</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198731"/>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93962"/>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刘兰芝对焦仲卿说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感谢你情意深挚的关怀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既然你这样记着我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希望你不久就到来。你应当做那磐石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我应当做那蒲苇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蒲苇像丝一样坚</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磐石不会转移。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我有个哥哥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性情像雷一样暴躁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恐怕不能顺</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从我的心意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想到将来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我心里像受着煎熬一般。</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挥手告别满是忧愁</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伤感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双方都依依不舍。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3"/>
          <a:stretch>
            <a:fillRect/>
          </a:stretch>
        </p:blipFill>
        <p:spPr>
          <a:xfrm>
            <a:off x="3007915" y="3169937"/>
            <a:ext cx="180695" cy="180000"/>
          </a:xfrm>
          <a:prstGeom prst="rect">
            <a:avLst/>
          </a:prstGeom>
        </p:spPr>
      </p:pic>
      <p:pic>
        <p:nvPicPr>
          <p:cNvPr id="5" name="图片 4"/>
          <p:cNvPicPr>
            <a:picLocks noChangeAspect="1"/>
          </p:cNvPicPr>
          <p:nvPr/>
        </p:nvPicPr>
        <p:blipFill>
          <a:blip r:embed="rId4"/>
          <a:stretch>
            <a:fillRect/>
          </a:stretch>
        </p:blipFill>
        <p:spPr>
          <a:xfrm>
            <a:off x="8813820" y="4356051"/>
            <a:ext cx="180351" cy="180000"/>
          </a:xfrm>
          <a:prstGeom prst="rect">
            <a:avLst/>
          </a:prstGeom>
        </p:spPr>
      </p:pic>
      <p:pic>
        <p:nvPicPr>
          <p:cNvPr id="6" name="图片 5"/>
          <p:cNvPicPr>
            <a:picLocks noChangeAspect="1"/>
          </p:cNvPicPr>
          <p:nvPr/>
        </p:nvPicPr>
        <p:blipFill>
          <a:blip r:embed="rId5"/>
          <a:stretch>
            <a:fillRect/>
          </a:stretch>
        </p:blipFill>
        <p:spPr>
          <a:xfrm>
            <a:off x="3340796" y="5445224"/>
            <a:ext cx="180352" cy="180000"/>
          </a:xfrm>
          <a:prstGeom prst="rect">
            <a:avLst/>
          </a:prstGeom>
        </p:spPr>
      </p:pic>
    </p:spTree>
    <p:extLst>
      <p:ext uri="{BB962C8B-B14F-4D97-AF65-F5344CB8AC3E}">
        <p14:creationId xmlns:p14="http://schemas.microsoft.com/office/powerpoint/2010/main" val="16581329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2238241"/>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区区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情意深挚。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见录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记着我。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用在动词前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表示对自己怎么样。下文的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见丁宁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用法与此相同。录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收留。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磐石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厚而大的石头。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坚韧。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父兄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偏义复词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这里单指哥哥。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预料、想到将来。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劳劳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忧愁伤感的</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样子</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3140968"/>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刘兰芝发誓，情比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磐石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蒲苇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3233259"/>
            <a:ext cx="899795" cy="421640"/>
          </a:xfrm>
          <a:prstGeom prst="rect">
            <a:avLst/>
          </a:prstGeom>
        </p:spPr>
      </p:pic>
    </p:spTree>
    <p:extLst>
      <p:ext uri="{BB962C8B-B14F-4D97-AF65-F5344CB8AC3E}">
        <p14:creationId xmlns:p14="http://schemas.microsoft.com/office/powerpoint/2010/main" val="30965674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19"/>
            <a:ext cx="11485847" cy="4048715"/>
            <a:chOff x="360854" y="908719"/>
            <a:chExt cx="11485847" cy="4048715"/>
          </a:xfrm>
        </p:grpSpPr>
        <p:pic>
          <p:nvPicPr>
            <p:cNvPr id="6" name="图片 5"/>
            <p:cNvPicPr>
              <a:picLocks noChangeAspect="1"/>
            </p:cNvPicPr>
            <p:nvPr/>
          </p:nvPicPr>
          <p:blipFill>
            <a:blip r:embed="rId2"/>
            <a:stretch>
              <a:fillRect/>
            </a:stretch>
          </p:blipFill>
          <p:spPr>
            <a:xfrm>
              <a:off x="360854" y="908719"/>
              <a:ext cx="11485847" cy="4048715"/>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p:sp>
        <p:nvSpPr>
          <p:cNvPr id="7" name="内容占位符 1"/>
          <p:cNvSpPr txBox="1">
            <a:spLocks/>
          </p:cNvSpPr>
          <p:nvPr/>
        </p:nvSpPr>
        <p:spPr bwMode="auto">
          <a:xfrm>
            <a:off x="360854" y="1541115"/>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刘兰芝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盟誓，亦见其对焦仲卿的忠贞。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磐石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蒲苇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柔韧，以此来分别比喻焦仲卿与刘兰芝的感情，恰当而形象。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刘兰芝兄长的形象，预见其归家后的遭遇会更加不幸，既见刘兰芝的清醒，又为下文刘兄逼嫁埋下伏笔。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写二人不忍分离而又不得不分离的无可奈何的情景，描绘了长久不能忘怀的感伤的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画面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4"/>
          <a:stretch>
            <a:fillRect/>
          </a:stretch>
        </p:blipFill>
        <p:spPr>
          <a:xfrm>
            <a:off x="440563" y="1709861"/>
            <a:ext cx="326051" cy="324000"/>
          </a:xfrm>
          <a:prstGeom prst="rect">
            <a:avLst/>
          </a:prstGeom>
        </p:spPr>
      </p:pic>
      <p:pic>
        <p:nvPicPr>
          <p:cNvPr id="3" name="图片 2"/>
          <p:cNvPicPr>
            <a:picLocks noChangeAspect="1"/>
          </p:cNvPicPr>
          <p:nvPr/>
        </p:nvPicPr>
        <p:blipFill>
          <a:blip r:embed="rId5"/>
          <a:stretch>
            <a:fillRect/>
          </a:stretch>
        </p:blipFill>
        <p:spPr>
          <a:xfrm>
            <a:off x="442614" y="2836342"/>
            <a:ext cx="324000" cy="324000"/>
          </a:xfrm>
          <a:prstGeom prst="rect">
            <a:avLst/>
          </a:prstGeom>
        </p:spPr>
      </p:pic>
      <p:pic>
        <p:nvPicPr>
          <p:cNvPr id="4" name="图片 3"/>
          <p:cNvPicPr>
            <a:picLocks noChangeAspect="1"/>
          </p:cNvPicPr>
          <p:nvPr/>
        </p:nvPicPr>
        <p:blipFill>
          <a:blip r:embed="rId6"/>
          <a:stretch>
            <a:fillRect/>
          </a:stretch>
        </p:blipFill>
        <p:spPr>
          <a:xfrm>
            <a:off x="428038" y="3924003"/>
            <a:ext cx="324000" cy="324000"/>
          </a:xfrm>
          <a:prstGeom prst="rect">
            <a:avLst/>
          </a:prstGeom>
        </p:spPr>
      </p:pic>
    </p:spTree>
    <p:extLst>
      <p:ext uri="{BB962C8B-B14F-4D97-AF65-F5344CB8AC3E}">
        <p14:creationId xmlns:p14="http://schemas.microsoft.com/office/powerpoint/2010/main" val="29447436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238870"/>
              </a:xfrm>
            </p:spPr>
            <p:txBody>
              <a:bodyPr/>
              <a:lstStyle/>
              <a:p>
                <a:pPr indent="630555"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入　门　上　家　　堂，进退　无颜仪</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。阿母大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拊掌</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，不图　子自归</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③</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十三　教汝织，十四能裁衣，十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五</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弹　箜篌，十六知礼仪，十七　遣汝　嫁，谓　言无　誓</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违</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。汝今何罪过，不　迎而　自　归？</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m:t>”</m:t>
                            </m:r>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兰芝惭　阿</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母</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儿　实　无　罪过。</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阿母　　大悲摧</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238870"/>
              </a:xfrm>
              <a:blipFill>
                <a:blip r:embed="rId2"/>
                <a:stretch>
                  <a:fillRect l="-796" r="-849"/>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9254505" y="4293096"/>
            <a:ext cx="179302" cy="180000"/>
          </a:xfrm>
          <a:prstGeom prst="rect">
            <a:avLst/>
          </a:prstGeom>
        </p:spPr>
      </p:pic>
      <p:sp>
        <p:nvSpPr>
          <p:cNvPr id="4" name="内容占位符 1"/>
          <p:cNvSpPr txBox="1">
            <a:spLocks/>
          </p:cNvSpPr>
          <p:nvPr/>
        </p:nvSpPr>
        <p:spPr bwMode="auto">
          <a:xfrm>
            <a:off x="360854" y="1293962"/>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刘兰芝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进了娘家大门走上厅堂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进退都觉得没有脸面。刘母惊异</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地拍手说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想不到你自己回来了。十三岁我教你纺织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十四岁你会裁衣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十五岁会弹箜篌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十六岁懂得礼仪</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十七岁把你嫁出去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总以为你不会有</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过失。你现在有什么过失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没有去接你就自己回娘家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刘兰芝惭愧地对</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刘母说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女儿实在没有什么过失。</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刘母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十分悲痛。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876207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聘　婚　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进入周代后，聘婚制这一绵延数千年的婚姻方式应运而生，要求男以娶之程序而娶，女因聘之程序而嫁。男子娶妻须向女家依礼聘娶，分为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六礼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聘婚制的第一个步骤是纳采，即男家遣媒人向女家提亲，女家若同意，男家便可备礼至女家求婚。第二个步骤是问名，即男家派媒人到女家，问女子的名字与生辰，以龟卜其吉凶。第三个步骤是纳吉，这是男家卜得吉兆，备礼（</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礼物一般为大雁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告知女家。至此，婚姻始定。第四个步骤是纳征，这是男家在纳吉之后，送聘礼于女家以成婚礼。第五个步骤是请期，即男家卜得迎娶吉日，告于女家，征得同意。最后一步则是亲迎，指到了婚期，新郎亲至女家迎娶新妇完成婚礼。</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2529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2792239"/>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颜仪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脸面。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拍手。这里表示惊异。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不图子自归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想不到你自己回来了。意思是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没料到女儿竟被驱遣回家。古代女子出嫁以后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一定要得到婆家的同意后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娘家派人来接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才能回娘家。下文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不迎而自归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也是按这种规矩说的责备的话。</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誓违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过失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过错。誓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一般认为应作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过失。违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过失。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悲摧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悲痛。摧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伤心、</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断肠</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3645024"/>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刘兰芝回家，刘母询问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3737315"/>
            <a:ext cx="899795" cy="421640"/>
          </a:xfrm>
          <a:prstGeom prst="rect">
            <a:avLst/>
          </a:prstGeom>
        </p:spPr>
      </p:pic>
    </p:spTree>
    <p:extLst>
      <p:ext uri="{BB962C8B-B14F-4D97-AF65-F5344CB8AC3E}">
        <p14:creationId xmlns:p14="http://schemas.microsoft.com/office/powerpoint/2010/main" val="18651665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20"/>
            <a:ext cx="11485847" cy="2448272"/>
            <a:chOff x="360854" y="908720"/>
            <a:chExt cx="11485847" cy="2448272"/>
          </a:xfrm>
        </p:grpSpPr>
        <p:pic>
          <p:nvPicPr>
            <p:cNvPr id="6" name="图片 5"/>
            <p:cNvPicPr>
              <a:picLocks noChangeAspect="1"/>
            </p:cNvPicPr>
            <p:nvPr/>
          </p:nvPicPr>
          <p:blipFill>
            <a:blip r:embed="rId2"/>
            <a:stretch>
              <a:fillRect/>
            </a:stretch>
          </p:blipFill>
          <p:spPr>
            <a:xfrm>
              <a:off x="360854" y="908720"/>
              <a:ext cx="11485847" cy="2448272"/>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p:sp>
        <p:nvSpPr>
          <p:cNvPr id="7" name="内容占位符 1"/>
          <p:cNvSpPr txBox="1">
            <a:spLocks/>
          </p:cNvSpPr>
          <p:nvPr/>
        </p:nvSpPr>
        <p:spPr bwMode="auto">
          <a:xfrm>
            <a:off x="360854" y="1541115"/>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大拊掌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及下文的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大悲摧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，表现了刘母对刘兰芝</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不迎而自归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的惊诧和伤心。历数其家教和责问，与篇首一段遥相呼应，表现了刘母对刘兰芝的关心和疼爱，反衬了焦母的凶狠与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专横</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4"/>
          <a:stretch>
            <a:fillRect/>
          </a:stretch>
        </p:blipFill>
        <p:spPr>
          <a:xfrm>
            <a:off x="550590" y="1727967"/>
            <a:ext cx="323229" cy="324000"/>
          </a:xfrm>
          <a:prstGeom prst="rect">
            <a:avLst/>
          </a:prstGeom>
        </p:spPr>
      </p:pic>
    </p:spTree>
    <p:extLst>
      <p:ext uri="{BB962C8B-B14F-4D97-AF65-F5344CB8AC3E}">
        <p14:creationId xmlns:p14="http://schemas.microsoft.com/office/powerpoint/2010/main" val="285184975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92696"/>
                <a:ext cx="11485848" cy="1794466"/>
              </a:xfrm>
            </p:spPr>
            <p:txBody>
              <a:bodyPr/>
              <a:lstStyle/>
              <a:p>
                <a:pPr indent="630555"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还　　家十　余日，县令遣媒来。　　　云有　第三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郎</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，窈窕　世　无双，年始十八九，　便　言多令才</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baseline="30000">
                                <a:solidFill>
                                  <a:srgbClr val="000000"/>
                                </a:solid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692696"/>
                <a:ext cx="11485848" cy="1794466"/>
              </a:xfrm>
              <a:blipFill>
                <a:blip r:embed="rId2"/>
                <a:stretch>
                  <a:fillRect l="-796" r="-849" b="-1361"/>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8471470" y="1890567"/>
            <a:ext cx="180000" cy="180000"/>
          </a:xfrm>
          <a:prstGeom prst="rect">
            <a:avLst/>
          </a:prstGeom>
        </p:spPr>
      </p:pic>
      <p:sp>
        <p:nvSpPr>
          <p:cNvPr id="4" name="内容占位符 1"/>
          <p:cNvSpPr txBox="1">
            <a:spLocks/>
          </p:cNvSpPr>
          <p:nvPr/>
        </p:nvSpPr>
        <p:spPr bwMode="auto">
          <a:xfrm>
            <a:off x="360854" y="1189202"/>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刘兰芝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回家十多天后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县令派媒人来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县令</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有个三</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风度翩翩举世无双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年龄刚刚十八九岁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口才很好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又多才能。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2924760"/>
            <a:ext cx="11485848" cy="1130246"/>
          </a:xfrm>
          <a:prstGeom prst="rect">
            <a:avLst/>
          </a:prstGeom>
          <a:noFill/>
          <a:ln w="19050">
            <a:solidFill>
              <a:srgbClr val="EF412A"/>
            </a:solidFill>
            <a:prstDash val="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第三郎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相当于三公子。</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á</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言多令才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口才很好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又多才能。便言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擅长辞令。便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言辞敏捷。令</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美好。</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6" name="内容占位符 1"/>
          <p:cNvSpPr txBox="1">
            <a:spLocks/>
          </p:cNvSpPr>
          <p:nvPr/>
        </p:nvSpPr>
        <p:spPr bwMode="auto">
          <a:xfrm>
            <a:off x="1234360" y="4095472"/>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县令派人给自己的儿子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段析.EPS" descr="id:2147489887;FounderCES"/>
          <p:cNvPicPr/>
          <p:nvPr/>
        </p:nvPicPr>
        <p:blipFill>
          <a:blip r:embed="rId4"/>
          <a:stretch>
            <a:fillRect/>
          </a:stretch>
        </p:blipFill>
        <p:spPr>
          <a:xfrm>
            <a:off x="334566" y="4187763"/>
            <a:ext cx="899795" cy="421640"/>
          </a:xfrm>
          <a:prstGeom prst="rect">
            <a:avLst/>
          </a:prstGeom>
        </p:spPr>
      </p:pic>
      <p:grpSp>
        <p:nvGrpSpPr>
          <p:cNvPr id="8" name="组合 7"/>
          <p:cNvGrpSpPr/>
          <p:nvPr/>
        </p:nvGrpSpPr>
        <p:grpSpPr>
          <a:xfrm>
            <a:off x="360854" y="4783212"/>
            <a:ext cx="11485847" cy="1832724"/>
            <a:chOff x="360854" y="908720"/>
            <a:chExt cx="11485847" cy="1832724"/>
          </a:xfrm>
        </p:grpSpPr>
        <p:pic>
          <p:nvPicPr>
            <p:cNvPr id="9" name="图片 8"/>
            <p:cNvPicPr>
              <a:picLocks noChangeAspect="1"/>
            </p:cNvPicPr>
            <p:nvPr/>
          </p:nvPicPr>
          <p:blipFill>
            <a:blip r:embed="rId5"/>
            <a:stretch>
              <a:fillRect/>
            </a:stretch>
          </p:blipFill>
          <p:spPr>
            <a:xfrm>
              <a:off x="360854" y="908720"/>
              <a:ext cx="11485847" cy="1832724"/>
            </a:xfrm>
            <a:prstGeom prst="rect">
              <a:avLst/>
            </a:prstGeom>
          </p:spPr>
        </p:pic>
        <p:pic>
          <p:nvPicPr>
            <p:cNvPr id="10" name="赏析.EPS" descr="id:2147489409;FounderCES"/>
            <p:cNvPicPr/>
            <p:nvPr/>
          </p:nvPicPr>
          <p:blipFill>
            <a:blip r:embed="rId6"/>
            <a:stretch>
              <a:fillRect/>
            </a:stretch>
          </p:blipFill>
          <p:spPr>
            <a:xfrm>
              <a:off x="5653880" y="1019641"/>
              <a:ext cx="899795" cy="474980"/>
            </a:xfrm>
            <a:prstGeom prst="rect">
              <a:avLst/>
            </a:prstGeom>
          </p:spPr>
        </p:pic>
      </p:grpSp>
      <p:sp>
        <p:nvSpPr>
          <p:cNvPr id="11" name="内容占位符 1"/>
          <p:cNvSpPr txBox="1">
            <a:spLocks/>
          </p:cNvSpPr>
          <p:nvPr/>
        </p:nvSpPr>
        <p:spPr bwMode="auto">
          <a:xfrm>
            <a:off x="360854" y="5415607"/>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描述县令之子的相貌、才华，侧面表现刘兰芝的高洁品质，同时也为下文逼婚殉情的悲剧埋下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伏笔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图片 11"/>
          <p:cNvPicPr>
            <a:picLocks noChangeAspect="1"/>
          </p:cNvPicPr>
          <p:nvPr/>
        </p:nvPicPr>
        <p:blipFill>
          <a:blip r:embed="rId7"/>
          <a:stretch>
            <a:fillRect/>
          </a:stretch>
        </p:blipFill>
        <p:spPr>
          <a:xfrm>
            <a:off x="478582" y="5593406"/>
            <a:ext cx="326325" cy="324000"/>
          </a:xfrm>
          <a:prstGeom prst="rect">
            <a:avLst/>
          </a:prstGeom>
        </p:spPr>
      </p:pic>
    </p:spTree>
    <p:extLst>
      <p:ext uri="{BB962C8B-B14F-4D97-AF65-F5344CB8AC3E}">
        <p14:creationId xmlns:p14="http://schemas.microsoft.com/office/powerpoint/2010/main" val="10289955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90735"/>
              </a:xfrm>
            </p:spPr>
            <p:txBody>
              <a:bodyPr/>
              <a:lstStyle/>
              <a:p>
                <a:pPr indent="630555"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阿母谓阿女：</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汝可去　应　之。</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indent="612140"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阿</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女含泪答：</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兰芝初还时，府吏见丁宁</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，结誓不别</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2540"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indent="2540"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离</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。今日　　违　　情义，　恐此　事非奇</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。自可断</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2540"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indent="2540"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信</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，徐徐更谓之。</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90735"/>
              </a:xfrm>
              <a:blipFill>
                <a:blip r:embed="rId2"/>
                <a:stretch>
                  <a:fillRect l="-796" r="-849"/>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3556820" y="4293096"/>
            <a:ext cx="181055" cy="180000"/>
          </a:xfrm>
          <a:prstGeom prst="rect">
            <a:avLst/>
          </a:prstGeom>
        </p:spPr>
      </p:pic>
      <p:sp>
        <p:nvSpPr>
          <p:cNvPr id="4" name="内容占位符 1"/>
          <p:cNvSpPr txBox="1">
            <a:spLocks/>
          </p:cNvSpPr>
          <p:nvPr/>
        </p:nvSpPr>
        <p:spPr bwMode="auto">
          <a:xfrm>
            <a:off x="360854" y="1250654"/>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刘母对女儿说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你可以出去答应这门婚事。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刘兰芝含着眼泪回答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我当初回娘家时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焦仲卿嘱咐我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发誓我们</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不会分离。今天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违背了他的情义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恐怕这门婚事会不好。可以回绝</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来做媒的人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以后慢慢再谈吧。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488699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1130246"/>
          </a:xfrm>
          <a:ln w="19050">
            <a:solidFill>
              <a:srgbClr val="EF412A"/>
            </a:solidFill>
            <a:prstDash val="dash"/>
          </a:ln>
        </p:spPr>
        <p:txBody>
          <a:bodyPr/>
          <a:lstStyle/>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丁宁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嘱咐。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非奇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回绝。</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来信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派来的使者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媒人。</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1988840"/>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刘兰芝拒绝县令公子的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2081131"/>
            <a:ext cx="899795" cy="421640"/>
          </a:xfrm>
          <a:prstGeom prst="rect">
            <a:avLst/>
          </a:prstGeom>
        </p:spPr>
      </p:pic>
      <p:grpSp>
        <p:nvGrpSpPr>
          <p:cNvPr id="6" name="组合 5"/>
          <p:cNvGrpSpPr/>
          <p:nvPr/>
        </p:nvGrpSpPr>
        <p:grpSpPr>
          <a:xfrm>
            <a:off x="360854" y="2708920"/>
            <a:ext cx="11485847" cy="2088232"/>
            <a:chOff x="360854" y="908720"/>
            <a:chExt cx="11485847" cy="2088232"/>
          </a:xfrm>
        </p:grpSpPr>
        <p:pic>
          <p:nvPicPr>
            <p:cNvPr id="7" name="图片 6"/>
            <p:cNvPicPr>
              <a:picLocks noChangeAspect="1"/>
            </p:cNvPicPr>
            <p:nvPr/>
          </p:nvPicPr>
          <p:blipFill>
            <a:blip r:embed="rId3"/>
            <a:stretch>
              <a:fillRect/>
            </a:stretch>
          </p:blipFill>
          <p:spPr>
            <a:xfrm>
              <a:off x="360854" y="908720"/>
              <a:ext cx="11485847" cy="2088232"/>
            </a:xfrm>
            <a:prstGeom prst="rect">
              <a:avLst/>
            </a:prstGeom>
          </p:spPr>
        </p:pic>
        <p:pic>
          <p:nvPicPr>
            <p:cNvPr id="8" name="赏析.EPS" descr="id:2147489409;FounderCES"/>
            <p:cNvPicPr/>
            <p:nvPr/>
          </p:nvPicPr>
          <p:blipFill>
            <a:blip r:embed="rId4"/>
            <a:stretch>
              <a:fillRect/>
            </a:stretch>
          </p:blipFill>
          <p:spPr>
            <a:xfrm>
              <a:off x="5653880" y="1019641"/>
              <a:ext cx="899795" cy="474980"/>
            </a:xfrm>
            <a:prstGeom prst="rect">
              <a:avLst/>
            </a:prstGeom>
          </p:spPr>
        </p:pic>
      </p:grpSp>
      <p:sp>
        <p:nvSpPr>
          <p:cNvPr id="9" name="内容占位符 1"/>
          <p:cNvSpPr txBox="1">
            <a:spLocks/>
          </p:cNvSpPr>
          <p:nvPr/>
        </p:nvSpPr>
        <p:spPr bwMode="auto">
          <a:xfrm>
            <a:off x="360854" y="3341315"/>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刘兰芝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面对县令的提亲，仍然铭记盟誓，不愿再嫁，婉拒求婚，表现出刘兰芝的重情重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5"/>
          <a:stretch>
            <a:fillRect/>
          </a:stretch>
        </p:blipFill>
        <p:spPr>
          <a:xfrm>
            <a:off x="441843" y="3519114"/>
            <a:ext cx="324771" cy="324000"/>
          </a:xfrm>
          <a:prstGeom prst="rect">
            <a:avLst/>
          </a:prstGeom>
        </p:spPr>
      </p:pic>
    </p:spTree>
    <p:extLst>
      <p:ext uri="{BB962C8B-B14F-4D97-AF65-F5344CB8AC3E}">
        <p14:creationId xmlns:p14="http://schemas.microsoft.com/office/powerpoint/2010/main" val="16650301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130874"/>
              </a:xfrm>
            </p:spPr>
            <p:txBody>
              <a:bodyPr/>
              <a:lstStyle/>
              <a:p>
                <a:pPr indent="630555"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阿母白媒人：</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贫</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贱</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有此女，始适</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还家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门</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。不堪</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吏人妇，岂合令郎君？幸可广问讯，不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得便</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相许。</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m:t>”</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媒人去数日，寻</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遣丞</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请还，说有兰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家</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女，承籍</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⑥</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有宦官</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。云有第五郎</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娇</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30874"/>
              </a:xfrm>
              <a:blipFill>
                <a:blip r:embed="rId2"/>
                <a:stretch>
                  <a:fillRect l="-796" r="-849"/>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3277841" y="3185817"/>
            <a:ext cx="179650" cy="180000"/>
          </a:xfrm>
          <a:prstGeom prst="rect">
            <a:avLst/>
          </a:prstGeom>
        </p:spPr>
      </p:pic>
      <p:sp>
        <p:nvSpPr>
          <p:cNvPr id="4" name="内容占位符 1"/>
          <p:cNvSpPr txBox="1">
            <a:spLocks/>
          </p:cNvSpPr>
          <p:nvPr/>
        </p:nvSpPr>
        <p:spPr bwMode="auto">
          <a:xfrm>
            <a:off x="360854" y="1268760"/>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刘母告诉媒人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我们贫贱人家养育了这个女儿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刚出嫁便被赶回家</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里。做不了小吏的妻子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哪里适合你们公子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希望你多方打听打听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我不</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能就这样答应你。</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媒人离开几天后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接着派去的郡丞回来了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说有兰家</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出身于做官人家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可配太守之子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太守</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有个五公子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娇美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994556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834605"/>
              </a:xfrm>
            </p:spPr>
            <p:txBody>
              <a:bodyPr/>
              <a:lstStyle/>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逸</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⑧</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未有婚。遣丞为媒人，主簿</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通语言。直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说</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太守家，有此令郎君，既欲结大义</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，故遣来贵门。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834605"/>
              </a:xfrm>
              <a:blipFill>
                <a:blip r:embed="rId2"/>
                <a:stretch>
                  <a:fillRect l="-796" r="-849" b="-132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8760"/>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文雅还没有成婚。请郡丞做媒人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主簿传达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太守</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郡丞</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直接说</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在太守家里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有这样美好的郎君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已经想要结为婚姻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因此派人来刘家。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659344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2238241"/>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贫贱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形容词做名词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贫贱的人家。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出嫁。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不能胜任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意思是做不了。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接着、不久。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郡丞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辅助太守的官。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承籍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承继祖辈的仕籍。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宦官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官宦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做官的人。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娇逸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娇美文雅。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主簿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太守的下属。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结大义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结为</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婚姻</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3068960"/>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刘母婉言谢绝求婚。太守派郡丞给自己的儿子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3161251"/>
            <a:ext cx="899795" cy="421640"/>
          </a:xfrm>
          <a:prstGeom prst="rect">
            <a:avLst/>
          </a:prstGeom>
        </p:spPr>
      </p:pic>
      <p:grpSp>
        <p:nvGrpSpPr>
          <p:cNvPr id="6" name="组合 5"/>
          <p:cNvGrpSpPr/>
          <p:nvPr/>
        </p:nvGrpSpPr>
        <p:grpSpPr>
          <a:xfrm>
            <a:off x="360854" y="3789040"/>
            <a:ext cx="11485847" cy="1832724"/>
            <a:chOff x="360854" y="908720"/>
            <a:chExt cx="11485847" cy="1832724"/>
          </a:xfrm>
        </p:grpSpPr>
        <p:pic>
          <p:nvPicPr>
            <p:cNvPr id="7" name="图片 6"/>
            <p:cNvPicPr>
              <a:picLocks noChangeAspect="1"/>
            </p:cNvPicPr>
            <p:nvPr/>
          </p:nvPicPr>
          <p:blipFill>
            <a:blip r:embed="rId3"/>
            <a:stretch>
              <a:fillRect/>
            </a:stretch>
          </p:blipFill>
          <p:spPr>
            <a:xfrm>
              <a:off x="360854" y="908720"/>
              <a:ext cx="11485847" cy="1832724"/>
            </a:xfrm>
            <a:prstGeom prst="rect">
              <a:avLst/>
            </a:prstGeom>
          </p:spPr>
        </p:pic>
        <p:pic>
          <p:nvPicPr>
            <p:cNvPr id="8" name="赏析.EPS" descr="id:2147489409;FounderCES"/>
            <p:cNvPicPr/>
            <p:nvPr/>
          </p:nvPicPr>
          <p:blipFill>
            <a:blip r:embed="rId4"/>
            <a:stretch>
              <a:fillRect/>
            </a:stretch>
          </p:blipFill>
          <p:spPr>
            <a:xfrm>
              <a:off x="5653880" y="1019641"/>
              <a:ext cx="899795" cy="474980"/>
            </a:xfrm>
            <a:prstGeom prst="rect">
              <a:avLst/>
            </a:prstGeom>
          </p:spPr>
        </p:pic>
      </p:grpSp>
      <p:sp>
        <p:nvSpPr>
          <p:cNvPr id="9" name="内容占位符 1"/>
          <p:cNvSpPr txBox="1">
            <a:spLocks/>
          </p:cNvSpPr>
          <p:nvPr/>
        </p:nvSpPr>
        <p:spPr bwMode="auto">
          <a:xfrm>
            <a:off x="360854" y="4421435"/>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对女儿的处境，予以同情，对媒人拒婚的几句话亦委婉中听，表现出刘母爱护子女的一面，体现了这场悲剧中的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温情</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5"/>
          <a:stretch>
            <a:fillRect/>
          </a:stretch>
        </p:blipFill>
        <p:spPr>
          <a:xfrm>
            <a:off x="469529" y="4599234"/>
            <a:ext cx="324000" cy="324000"/>
          </a:xfrm>
          <a:prstGeom prst="rect">
            <a:avLst/>
          </a:prstGeom>
        </p:spPr>
      </p:pic>
    </p:spTree>
    <p:extLst>
      <p:ext uri="{BB962C8B-B14F-4D97-AF65-F5344CB8AC3E}">
        <p14:creationId xmlns:p14="http://schemas.microsoft.com/office/powerpoint/2010/main" val="363449063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1130246"/>
          </a:xfrm>
        </p:spPr>
        <p:txBody>
          <a:bodyPr/>
          <a:lstStyle/>
          <a:p>
            <a:pPr indent="718820"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阿母谢媒人：</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女子先有誓，老姥岂敢言！</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820"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刘母谢绝媒人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女儿早先已有誓言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我这老妇人怎么敢多说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1234360" y="2420888"/>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刘母谢绝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媒人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887;FounderCES"/>
          <p:cNvPicPr/>
          <p:nvPr/>
        </p:nvPicPr>
        <p:blipFill>
          <a:blip r:embed="rId2"/>
          <a:stretch>
            <a:fillRect/>
          </a:stretch>
        </p:blipFill>
        <p:spPr>
          <a:xfrm>
            <a:off x="334566" y="2513179"/>
            <a:ext cx="899795" cy="421640"/>
          </a:xfrm>
          <a:prstGeom prst="rect">
            <a:avLst/>
          </a:prstGeom>
        </p:spPr>
      </p:pic>
    </p:spTree>
    <p:extLst>
      <p:ext uri="{BB962C8B-B14F-4D97-AF65-F5344CB8AC3E}">
        <p14:creationId xmlns:p14="http://schemas.microsoft.com/office/powerpoint/2010/main" val="128972023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982740"/>
              </a:xfrm>
            </p:spPr>
            <p:txBody>
              <a:bodyPr/>
              <a:lstStyle/>
              <a:p>
                <a:pPr indent="630555"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阿兄得闻之，怅然心中烦，举言谓阿妹：</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作计</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何不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量</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！先嫁得府吏，后嫁得郎君，否</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泰</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如天地，足以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荣</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汝身。不嫁义郎</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体，其往</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欲何云？</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82740"/>
              </a:xfrm>
              <a:blipFill>
                <a:blip r:embed="rId2"/>
                <a:stretch>
                  <a:fillRect l="-796" r="-849" b="-204"/>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6311230" y="3203923"/>
            <a:ext cx="180351" cy="180000"/>
          </a:xfrm>
          <a:prstGeom prst="rect">
            <a:avLst/>
          </a:prstGeom>
        </p:spPr>
      </p:pic>
      <p:sp>
        <p:nvSpPr>
          <p:cNvPr id="4" name="内容占位符 1"/>
          <p:cNvSpPr txBox="1">
            <a:spLocks/>
          </p:cNvSpPr>
          <p:nvPr/>
        </p:nvSpPr>
        <p:spPr bwMode="auto">
          <a:xfrm>
            <a:off x="360854" y="1268760"/>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刘兄听说后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心中烦恼不快</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开口对妹妹说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做打算欠考虑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先嫁给府吏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后嫁给郎君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运气的好坏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相差像天上地下一样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改嫁之后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足够让你一身荣耀。这样的好郎君都不嫁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往后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打算怎么样呢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855437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700808"/>
                <a:ext cx="11485848" cy="4650760"/>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《孔雀东南飞（</a:t>
                </a:r>
                <a:r>
                  <a:rPr lang="zh-CN" altLang="zh-CN" b="1">
                    <a:solidFill>
                      <a:srgbClr val="F58A00"/>
                    </a:solidFill>
                    <a:latin typeface="Times New Roman" panose="02020603050405020304" pitchFamily="18" charset="0"/>
                    <a:ea typeface="楷体" panose="02010609060101010101" pitchFamily="49" charset="-122"/>
                    <a:cs typeface="Times New Roman" panose="02020603050405020304" pitchFamily="18" charset="0"/>
                  </a:rPr>
                  <a:t>并序</a:t>
                </a: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汉末建安</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中，庐　江</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②</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府　小吏　焦仲卿妻刘氏，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仲卿母所遣</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，自　誓不　嫁。其　家　逼　之，乃</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投</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水而死。仲　卿　闻　之，亦　自　缢于庭树。时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伤　之，为　诗云尔</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baseline="30000">
                                <a:solidFill>
                                  <a:srgbClr val="000000"/>
                                </a:solid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baseline="30000">
                                <a:solidFill>
                                  <a:srgbClr val="EF3E22"/>
                                </a:solidFill>
                                <a:latin typeface="Times New Roman" panose="02020603050405020304" pitchFamily="18" charset="0"/>
                                <a:ea typeface="MS Gothic" panose="020B0609070205080204" pitchFamily="49" charset="-128"/>
                                <a:cs typeface="MS Gothic" panose="020B0609070205080204" pitchFamily="49" charset="-128"/>
                              </a:rPr>
                              <m:t>❶</m:t>
                            </m:r>
                          </m:sup>
                        </m:sSup>
                      </m:e>
                      <m: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700808"/>
                <a:ext cx="11485848" cy="4650760"/>
              </a:xfrm>
              <a:blipFill>
                <a:blip r:embed="rId2"/>
                <a:stretch>
                  <a:fillRect l="-796" r="-849"/>
                </a:stretch>
              </a:blipFill>
            </p:spPr>
            <p:txBody>
              <a:bodyPr/>
              <a:lstStyle/>
              <a:p>
                <a:r>
                  <a:rPr lang="zh-CN" altLang="en-US">
                    <a:noFill/>
                  </a:rPr>
                  <a:t> </a:t>
                </a:r>
              </a:p>
            </p:txBody>
          </p:sp>
        </mc:Fallback>
      </mc:AlternateContent>
      <p:pic>
        <p:nvPicPr>
          <p:cNvPr id="3" name="24译注赏析.EPS" descr="id:2147489395;FounderCES"/>
          <p:cNvPicPr/>
          <p:nvPr/>
        </p:nvPicPr>
        <p:blipFill>
          <a:blip r:embed="rId3"/>
          <a:stretch>
            <a:fillRect/>
          </a:stretch>
        </p:blipFill>
        <p:spPr>
          <a:xfrm>
            <a:off x="407308" y="872772"/>
            <a:ext cx="2015490" cy="370840"/>
          </a:xfrm>
          <a:prstGeom prst="rect">
            <a:avLst/>
          </a:prstGeom>
        </p:spPr>
      </p:pic>
      <p:pic>
        <p:nvPicPr>
          <p:cNvPr id="4" name="译文.EPS" descr="id:2147489416;FounderCES"/>
          <p:cNvPicPr/>
          <p:nvPr/>
        </p:nvPicPr>
        <p:blipFill>
          <a:blip r:embed="rId4"/>
          <a:stretch>
            <a:fillRect/>
          </a:stretch>
        </p:blipFill>
        <p:spPr>
          <a:xfrm>
            <a:off x="407308" y="1402218"/>
            <a:ext cx="1259840" cy="483235"/>
          </a:xfrm>
          <a:prstGeom prst="rect">
            <a:avLst/>
          </a:prstGeom>
        </p:spPr>
      </p:pic>
      <p:sp>
        <p:nvSpPr>
          <p:cNvPr id="5" name="内容占位符 1"/>
          <p:cNvSpPr txBox="1">
            <a:spLocks/>
          </p:cNvSpPr>
          <p:nvPr/>
        </p:nvSpPr>
        <p:spPr bwMode="auto">
          <a:xfrm>
            <a:off x="360854" y="2776860"/>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东汉末建安年间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庐江太守衙门的小官吏焦仲卿的妻子刘氏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焦仲卿的母亲休弃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她发誓不再嫁人。她的娘家逼迫她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于是</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她投水死了。焦仲卿听说了这件事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也在庭院的树上吊死了。当时的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人哀悼他们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写了这样一首诗。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087941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1130246"/>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作计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打算。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意思是欠考虑。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坏运气。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好运气。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义郎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好郎君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指太守的儿子。义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善、好。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其后、</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将来</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1988840"/>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刘兄指责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刘兰芝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2081131"/>
            <a:ext cx="899795" cy="421640"/>
          </a:xfrm>
          <a:prstGeom prst="rect">
            <a:avLst/>
          </a:prstGeom>
        </p:spPr>
      </p:pic>
      <p:grpSp>
        <p:nvGrpSpPr>
          <p:cNvPr id="6" name="组合 5"/>
          <p:cNvGrpSpPr/>
          <p:nvPr/>
        </p:nvGrpSpPr>
        <p:grpSpPr>
          <a:xfrm>
            <a:off x="360854" y="2636912"/>
            <a:ext cx="11485847" cy="2448272"/>
            <a:chOff x="360854" y="908720"/>
            <a:chExt cx="11485847" cy="2448272"/>
          </a:xfrm>
        </p:grpSpPr>
        <p:pic>
          <p:nvPicPr>
            <p:cNvPr id="7" name="图片 6"/>
            <p:cNvPicPr>
              <a:picLocks noChangeAspect="1"/>
            </p:cNvPicPr>
            <p:nvPr/>
          </p:nvPicPr>
          <p:blipFill>
            <a:blip r:embed="rId3"/>
            <a:stretch>
              <a:fillRect/>
            </a:stretch>
          </p:blipFill>
          <p:spPr>
            <a:xfrm>
              <a:off x="360854" y="908720"/>
              <a:ext cx="11485847" cy="2448272"/>
            </a:xfrm>
            <a:prstGeom prst="rect">
              <a:avLst/>
            </a:prstGeom>
          </p:spPr>
        </p:pic>
        <p:pic>
          <p:nvPicPr>
            <p:cNvPr id="8" name="赏析.EPS" descr="id:2147489409;FounderCES"/>
            <p:cNvPicPr/>
            <p:nvPr/>
          </p:nvPicPr>
          <p:blipFill>
            <a:blip r:embed="rId4"/>
            <a:stretch>
              <a:fillRect/>
            </a:stretch>
          </p:blipFill>
          <p:spPr>
            <a:xfrm>
              <a:off x="5653880" y="1019641"/>
              <a:ext cx="899795" cy="474980"/>
            </a:xfrm>
            <a:prstGeom prst="rect">
              <a:avLst/>
            </a:prstGeom>
          </p:spPr>
        </p:pic>
      </p:grpSp>
      <p:sp>
        <p:nvSpPr>
          <p:cNvPr id="9" name="内容占位符 1"/>
          <p:cNvSpPr txBox="1">
            <a:spLocks/>
          </p:cNvSpPr>
          <p:nvPr/>
        </p:nvSpPr>
        <p:spPr bwMode="auto">
          <a:xfrm>
            <a:off x="360854" y="3269307"/>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刘兰芝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的哥哥对其施加压力，进行威胁。此处寥寥数语，将一个利欲熏心、冷酷无情、庸俗自私、趋炎附势的市侩形象描绘得栩栩如生，亦将宗法观念、经济压迫、封建礼教暴露得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淋漓尽致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5"/>
          <a:stretch>
            <a:fillRect/>
          </a:stretch>
        </p:blipFill>
        <p:spPr>
          <a:xfrm>
            <a:off x="478582" y="3429000"/>
            <a:ext cx="324000" cy="324000"/>
          </a:xfrm>
          <a:prstGeom prst="rect">
            <a:avLst/>
          </a:prstGeom>
        </p:spPr>
      </p:pic>
    </p:spTree>
    <p:extLst>
      <p:ext uri="{BB962C8B-B14F-4D97-AF65-F5344CB8AC3E}">
        <p14:creationId xmlns:p14="http://schemas.microsoft.com/office/powerpoint/2010/main" val="303052563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90735"/>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兰芝仰头答：</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理实如兄言。谢家事夫婿，</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中道</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还兄门。处分</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①</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适</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兄意，那得自任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专</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！虽与府吏要</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，渠</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④</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会永无缘。登即</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相许</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和</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，便可作婚姻。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90735"/>
              </a:xfrm>
              <a:blipFill>
                <a:blip r:embed="rId2"/>
                <a:stretch>
                  <a:fillRect l="-796" r="-849"/>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3547767" y="4248247"/>
            <a:ext cx="178610" cy="180000"/>
          </a:xfrm>
          <a:prstGeom prst="rect">
            <a:avLst/>
          </a:prstGeom>
        </p:spPr>
      </p:pic>
      <p:sp>
        <p:nvSpPr>
          <p:cNvPr id="4" name="内容占位符 1"/>
          <p:cNvSpPr txBox="1">
            <a:spLocks/>
          </p:cNvSpPr>
          <p:nvPr/>
        </p:nvSpPr>
        <p:spPr bwMode="auto">
          <a:xfrm>
            <a:off x="360854" y="1258882"/>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刘兰芝抬头回答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道理确实像哥哥说的一样。离开家出嫁侍奉</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丈夫</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中途回到哥哥家里。怎样处理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完全照哥哥的主意吧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哪里能够</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自作主张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虽然曾与焦仲卿相约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但同他相会永远没有机会了。当即</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应许了吧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就可以结为婚姻。</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5744636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1130246"/>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处分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处理、处置。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顺从、依照。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指府吏。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登即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立即。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许和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应许</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1988840"/>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刘兰芝被迫答应刘兄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2081131"/>
            <a:ext cx="899795" cy="421640"/>
          </a:xfrm>
          <a:prstGeom prst="rect">
            <a:avLst/>
          </a:prstGeom>
        </p:spPr>
      </p:pic>
      <p:grpSp>
        <p:nvGrpSpPr>
          <p:cNvPr id="6" name="组合 5"/>
          <p:cNvGrpSpPr/>
          <p:nvPr/>
        </p:nvGrpSpPr>
        <p:grpSpPr>
          <a:xfrm>
            <a:off x="360854" y="2708920"/>
            <a:ext cx="11485847" cy="2520280"/>
            <a:chOff x="360854" y="908720"/>
            <a:chExt cx="11485847" cy="2520280"/>
          </a:xfrm>
        </p:grpSpPr>
        <p:pic>
          <p:nvPicPr>
            <p:cNvPr id="7" name="图片 6"/>
            <p:cNvPicPr>
              <a:picLocks noChangeAspect="1"/>
            </p:cNvPicPr>
            <p:nvPr/>
          </p:nvPicPr>
          <p:blipFill>
            <a:blip r:embed="rId3"/>
            <a:stretch>
              <a:fillRect/>
            </a:stretch>
          </p:blipFill>
          <p:spPr>
            <a:xfrm>
              <a:off x="360854" y="908720"/>
              <a:ext cx="11485847" cy="2520280"/>
            </a:xfrm>
            <a:prstGeom prst="rect">
              <a:avLst/>
            </a:prstGeom>
          </p:spPr>
        </p:pic>
        <p:pic>
          <p:nvPicPr>
            <p:cNvPr id="8" name="赏析.EPS" descr="id:2147489409;FounderCES"/>
            <p:cNvPicPr/>
            <p:nvPr/>
          </p:nvPicPr>
          <p:blipFill>
            <a:blip r:embed="rId4"/>
            <a:stretch>
              <a:fillRect/>
            </a:stretch>
          </p:blipFill>
          <p:spPr>
            <a:xfrm>
              <a:off x="5653880" y="1019641"/>
              <a:ext cx="899795" cy="474980"/>
            </a:xfrm>
            <a:prstGeom prst="rect">
              <a:avLst/>
            </a:prstGeom>
          </p:spPr>
        </p:pic>
      </p:grpSp>
      <p:sp>
        <p:nvSpPr>
          <p:cNvPr id="9" name="内容占位符 1"/>
          <p:cNvSpPr txBox="1">
            <a:spLocks/>
          </p:cNvSpPr>
          <p:nvPr/>
        </p:nvSpPr>
        <p:spPr bwMode="auto">
          <a:xfrm>
            <a:off x="360854" y="334131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刘兰芝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突然允诺，是对前途完全绝望，不动声色地拿定了主意，决心以死来反抗家里的安排。所以表面上很突然，实际上却是深思熟虑的结果，也暗示了悲剧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5"/>
          <a:stretch>
            <a:fillRect/>
          </a:stretch>
        </p:blipFill>
        <p:spPr>
          <a:xfrm>
            <a:off x="433733" y="3501008"/>
            <a:ext cx="359145" cy="360000"/>
          </a:xfrm>
          <a:prstGeom prst="rect">
            <a:avLst/>
          </a:prstGeom>
        </p:spPr>
      </p:pic>
    </p:spTree>
    <p:extLst>
      <p:ext uri="{BB962C8B-B14F-4D97-AF65-F5344CB8AC3E}">
        <p14:creationId xmlns:p14="http://schemas.microsoft.com/office/powerpoint/2010/main" val="403086274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198731"/>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媒人下床去，诺诺复尔尔</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部</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白府君</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②</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下官奉使命，言谈</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大</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有缘。</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府君得闻之，心中大欢喜。视历复开书，便</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利</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此月内，六合</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正相应。良吉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三十日</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，今已二十七，卿可去成婚。  交语</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198731"/>
              </a:xfrm>
              <a:blipFill>
                <a:blip r:embed="rId2"/>
                <a:stretch>
                  <a:fillRect l="-796" r="-849"/>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9191550" y="5337232"/>
            <a:ext cx="180000" cy="180000"/>
          </a:xfrm>
          <a:prstGeom prst="rect">
            <a:avLst/>
          </a:prstGeom>
        </p:spPr>
      </p:pic>
      <p:sp>
        <p:nvSpPr>
          <p:cNvPr id="4" name="内容占位符 1"/>
          <p:cNvSpPr txBox="1">
            <a:spLocks/>
          </p:cNvSpPr>
          <p:nvPr/>
        </p:nvSpPr>
        <p:spPr bwMode="auto">
          <a:xfrm>
            <a:off x="360854" y="1268760"/>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媒人从坐床下去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连声说</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就这样办</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就这样办</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。回到府</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里报告太守</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我承奉大人的使命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这门亲事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有缘分。</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太守听了这话以后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心中非常高兴。反复翻看历书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婚期定</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在这个月内就很适合</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月建和日辰的地支恰好都相合。良辰吉日在三</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今天已是二十七日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你可以去订好结婚日期。大家互相传告</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228441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275162"/>
              </a:xfrm>
            </p:spPr>
            <p:txBody>
              <a:bodyPr/>
              <a:lstStyle/>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速装束，络绎如浮云。青雀白鹄舫，</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四</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角龙子幡</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，婀娜随风转。金车玉作轮，踯 躅</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青</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骢</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马，流苏</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金镂鞍。赍</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钱三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百万</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，皆用青丝穿。杂彩</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三百匹，交广 市 鲑</a:t>
                </a:r>
                <a14:m>
                  <m:oMath xmlns:m="http://schemas.openxmlformats.org/officeDocument/2006/math">
                    <m:sSup>
                      <m:sSupPr>
                        <m:ctrlPr>
                          <a:rPr lang="zh-CN" altLang="zh-CN" b="1" i="1" u="sng">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latin typeface="Cambria Math" panose="02040503050406030204" pitchFamily="18" charset="0"/>
                                <a:ea typeface="宋体" panose="02010600030101010101" pitchFamily="2" charset="-122"/>
                                <a:cs typeface="Cambria Math" panose="02040503050406030204" pitchFamily="18" charset="0"/>
                              </a:rPr>
                              <m:t>⑪</m:t>
                            </m:r>
                          </m:sup>
                        </m:sSup>
                      </m:e>
                      <m:sup>
                        <m:r>
                          <a:rPr lang="en-US" altLang="zh-CN" b="1" i="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珍</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。从人四五百，郁郁</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⑫</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登郡门。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275162"/>
              </a:xfrm>
              <a:blipFill>
                <a:blip r:embed="rId2"/>
                <a:stretch>
                  <a:fillRect l="-796" r="-849"/>
                </a:stretch>
              </a:blipFill>
            </p:spPr>
            <p:txBody>
              <a:bodyPr/>
              <a:lstStyle/>
              <a:p>
                <a:r>
                  <a:rPr lang="zh-CN" altLang="en-US">
                    <a:noFill/>
                  </a:rPr>
                  <a:t> </a:t>
                </a:r>
              </a:p>
            </p:txBody>
          </p:sp>
        </mc:Fallback>
      </mc:AlternateContent>
      <p:sp>
        <p:nvSpPr>
          <p:cNvPr id="3" name="内容占位符 2"/>
          <p:cNvSpPr txBox="1">
            <a:spLocks/>
          </p:cNvSpPr>
          <p:nvPr/>
        </p:nvSpPr>
        <p:spPr bwMode="auto">
          <a:xfrm>
            <a:off x="360854" y="1250654"/>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快收拾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准备吧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来往的人像天上的浮云。画着青雀、白鹄的船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四角</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挂着龙子幡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随风轻轻飘动。金色的车配着玉饰的轮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毛色青白相杂</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的马缓缓地走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马鞍上面有镂刻的金饰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周围垂着缨子。赠送了三百</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全部用青丝串联。各色绸缎三百匹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从交州、广州采办山珍海</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味。随从人员有四五百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纷纷从太守府门前出发。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0999542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3900235"/>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诺诺复尔尔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连声说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就这样办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就这样办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。诺诺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应答的声音。尔尔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如此如此。</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府君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太守。</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适合。</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六合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阴阳家所指吉利日子的说法。以子与丑合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寅与亥合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卯与戌合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辰与酉合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巳与申合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午与未合为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六合</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交语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互相传告。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龙子幡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绣花的旗帜。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踯躅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zhízhú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徘徊不前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缓慢地走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的意思。</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流苏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下垂的缨子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是五彩羽毛或丝线做的。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赠送。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杂彩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各色绸缎。</a:t>
            </a:r>
            <a:r>
              <a:rPr lang="en-US" altLang="zh-CN" b="1">
                <a:solidFill>
                  <a:srgbClr val="000000"/>
                </a:solidFill>
                <a:latin typeface="MS Mincho"/>
                <a:ea typeface="宋体" panose="02010600030101010101" pitchFamily="2" charset="-122"/>
                <a:cs typeface="Times New Roman" panose="02020603050405020304" pitchFamily="18" charset="0"/>
              </a:rPr>
              <a:t>⑪</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这里是鱼类菜肴的总称。</a:t>
            </a:r>
            <a:r>
              <a:rPr lang="en-US" altLang="zh-CN" b="1">
                <a:solidFill>
                  <a:srgbClr val="000000"/>
                </a:solidFill>
                <a:latin typeface="MS Mincho"/>
                <a:ea typeface="宋体" panose="02010600030101010101" pitchFamily="2" charset="-122"/>
                <a:cs typeface="Times New Roman" panose="02020603050405020304" pitchFamily="18" charset="0"/>
              </a:rPr>
              <a:t>⑫</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郁郁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繁多的</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样子</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4725144"/>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定下婚期，准备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彩礼</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4817435"/>
            <a:ext cx="899795" cy="421640"/>
          </a:xfrm>
          <a:prstGeom prst="rect">
            <a:avLst/>
          </a:prstGeom>
        </p:spPr>
      </p:pic>
    </p:spTree>
    <p:extLst>
      <p:ext uri="{BB962C8B-B14F-4D97-AF65-F5344CB8AC3E}">
        <p14:creationId xmlns:p14="http://schemas.microsoft.com/office/powerpoint/2010/main" val="338439146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19"/>
            <a:ext cx="11485847" cy="4048715"/>
            <a:chOff x="360854" y="908719"/>
            <a:chExt cx="11485847" cy="4048715"/>
          </a:xfrm>
        </p:grpSpPr>
        <p:pic>
          <p:nvPicPr>
            <p:cNvPr id="6" name="图片 5"/>
            <p:cNvPicPr>
              <a:picLocks noChangeAspect="1"/>
            </p:cNvPicPr>
            <p:nvPr/>
          </p:nvPicPr>
          <p:blipFill>
            <a:blip r:embed="rId2"/>
            <a:stretch>
              <a:fillRect/>
            </a:stretch>
          </p:blipFill>
          <p:spPr>
            <a:xfrm>
              <a:off x="360854" y="908719"/>
              <a:ext cx="11485847" cy="4048715"/>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p:sp>
        <p:nvSpPr>
          <p:cNvPr id="7" name="内容占位符 1"/>
          <p:cNvSpPr txBox="1">
            <a:spLocks/>
          </p:cNvSpPr>
          <p:nvPr/>
        </p:nvSpPr>
        <p:spPr bwMode="auto">
          <a:xfrm>
            <a:off x="360854" y="1541115"/>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复开书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正相应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，都表明了太守一家对刘兰芝的重视。着力描绘太守的高兴和急于为儿子完婚，反衬出刘兰芝的贤淑美丽，受人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爱慕</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不厌其烦地从迎娶、行聘、举宴和随从人员等方面着力铺叙，一是为了烘托刘兰芝不慕富贵、矢志不渝的高洁品质；二是为她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揽裙脱丝履，举身赴清池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埋下伏笔；三是极大地表现了刘兰芝的身价之高，反衬了她的悲惨命运，强化了悲剧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氛围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4"/>
          <a:stretch>
            <a:fillRect/>
          </a:stretch>
        </p:blipFill>
        <p:spPr>
          <a:xfrm>
            <a:off x="550590" y="1736604"/>
            <a:ext cx="360000" cy="360000"/>
          </a:xfrm>
          <a:prstGeom prst="rect">
            <a:avLst/>
          </a:prstGeom>
        </p:spPr>
      </p:pic>
      <p:pic>
        <p:nvPicPr>
          <p:cNvPr id="3" name="图片 2"/>
          <p:cNvPicPr>
            <a:picLocks noChangeAspect="1"/>
          </p:cNvPicPr>
          <p:nvPr/>
        </p:nvPicPr>
        <p:blipFill>
          <a:blip r:embed="rId5"/>
          <a:stretch>
            <a:fillRect/>
          </a:stretch>
        </p:blipFill>
        <p:spPr>
          <a:xfrm>
            <a:off x="509407" y="2799074"/>
            <a:ext cx="359141" cy="360000"/>
          </a:xfrm>
          <a:prstGeom prst="rect">
            <a:avLst/>
          </a:prstGeom>
        </p:spPr>
      </p:pic>
    </p:spTree>
    <p:extLst>
      <p:ext uri="{BB962C8B-B14F-4D97-AF65-F5344CB8AC3E}">
        <p14:creationId xmlns:p14="http://schemas.microsoft.com/office/powerpoint/2010/main" val="238112314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794466"/>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阿母谓阿女：</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适</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①</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得府君书，明日来迎汝。</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何不</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作衣裳？莫令事不举</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794466"/>
              </a:xfrm>
              <a:blipFill>
                <a:blip r:embed="rId2"/>
                <a:stretch>
                  <a:fillRect l="-796" r="-849" b="-1017"/>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4070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刘母对刘兰芝说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刚才收到太守的来信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明天就要来迎娶你。你</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为什么不做衣裳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不要让事情不成功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924944"/>
            <a:ext cx="11485848" cy="576248"/>
          </a:xfrm>
          <a:prstGeom prst="rect">
            <a:avLst/>
          </a:prstGeom>
          <a:noFill/>
          <a:ln w="19050">
            <a:solidFill>
              <a:srgbClr val="EF412A"/>
            </a:solidFill>
            <a:prstDash val="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刚才。</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成功。</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5" name="内容占位符 1"/>
          <p:cNvSpPr txBox="1">
            <a:spLocks/>
          </p:cNvSpPr>
          <p:nvPr/>
        </p:nvSpPr>
        <p:spPr bwMode="auto">
          <a:xfrm>
            <a:off x="1234360" y="3519592"/>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刘母催促刘兰芝做好成婚的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准备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段析.EPS" descr="id:2147489887;FounderCES"/>
          <p:cNvPicPr/>
          <p:nvPr/>
        </p:nvPicPr>
        <p:blipFill>
          <a:blip r:embed="rId3"/>
          <a:stretch>
            <a:fillRect/>
          </a:stretch>
        </p:blipFill>
        <p:spPr>
          <a:xfrm>
            <a:off x="334566" y="3611883"/>
            <a:ext cx="899795" cy="421640"/>
          </a:xfrm>
          <a:prstGeom prst="rect">
            <a:avLst/>
          </a:prstGeom>
        </p:spPr>
      </p:pic>
    </p:spTree>
    <p:extLst>
      <p:ext uri="{BB962C8B-B14F-4D97-AF65-F5344CB8AC3E}">
        <p14:creationId xmlns:p14="http://schemas.microsoft.com/office/powerpoint/2010/main" val="177757701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218142"/>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阿女默无声，手巾</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掩口啼，泪落便如泻。移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我</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琉璃榻</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，出置前窗下。左手持刀尺，右手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执</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绫罗。朝成绣夹裙，晚成单罗衫。晻晻</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日欲</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暝</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，愁思出门啼。</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218142"/>
              </a:xfrm>
              <a:blipFill>
                <a:blip r:embed="rId2"/>
                <a:stretch>
                  <a:fillRect l="-796" r="-849"/>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2854846" y="4329120"/>
            <a:ext cx="180352" cy="180000"/>
          </a:xfrm>
          <a:prstGeom prst="rect">
            <a:avLst/>
          </a:prstGeom>
        </p:spPr>
      </p:pic>
      <p:sp>
        <p:nvSpPr>
          <p:cNvPr id="4" name="内容占位符 1"/>
          <p:cNvSpPr txBox="1">
            <a:spLocks/>
          </p:cNvSpPr>
          <p:nvPr/>
        </p:nvSpPr>
        <p:spPr bwMode="auto">
          <a:xfrm>
            <a:off x="360854" y="1258882"/>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刘兰芝沉默不语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用手巾掩口啼哭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眼泪坠落就像流水倾泻。移</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动她那镶着琉璃的坐榻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搬出来放到前窗下。左手拿着剪刀和界尺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右手</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拿着华贵的衣料。早上做成绣夹裙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傍晚做成单罗衫。昏暗之中天色将晚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满怀忧愁地走出房门哭泣。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964790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1130246"/>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手巾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名词做状语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用手巾。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坐具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即上文的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昏暗的</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样子</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1988840"/>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刘兰芝制作婚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2081131"/>
            <a:ext cx="899795" cy="421640"/>
          </a:xfrm>
          <a:prstGeom prst="rect">
            <a:avLst/>
          </a:prstGeom>
        </p:spPr>
      </p:pic>
      <p:grpSp>
        <p:nvGrpSpPr>
          <p:cNvPr id="6" name="组合 5"/>
          <p:cNvGrpSpPr/>
          <p:nvPr/>
        </p:nvGrpSpPr>
        <p:grpSpPr>
          <a:xfrm>
            <a:off x="360854" y="2708920"/>
            <a:ext cx="11485847" cy="1944216"/>
            <a:chOff x="360854" y="908720"/>
            <a:chExt cx="11485847" cy="1944216"/>
          </a:xfrm>
        </p:grpSpPr>
        <p:pic>
          <p:nvPicPr>
            <p:cNvPr id="7" name="图片 6"/>
            <p:cNvPicPr>
              <a:picLocks noChangeAspect="1"/>
            </p:cNvPicPr>
            <p:nvPr/>
          </p:nvPicPr>
          <p:blipFill>
            <a:blip r:embed="rId3"/>
            <a:stretch>
              <a:fillRect/>
            </a:stretch>
          </p:blipFill>
          <p:spPr>
            <a:xfrm>
              <a:off x="360854" y="908720"/>
              <a:ext cx="11485847" cy="1944216"/>
            </a:xfrm>
            <a:prstGeom prst="rect">
              <a:avLst/>
            </a:prstGeom>
          </p:spPr>
        </p:pic>
        <p:pic>
          <p:nvPicPr>
            <p:cNvPr id="8" name="赏析.EPS" descr="id:2147489409;FounderCES"/>
            <p:cNvPicPr/>
            <p:nvPr/>
          </p:nvPicPr>
          <p:blipFill>
            <a:blip r:embed="rId4"/>
            <a:stretch>
              <a:fillRect/>
            </a:stretch>
          </p:blipFill>
          <p:spPr>
            <a:xfrm>
              <a:off x="5653880" y="1019641"/>
              <a:ext cx="899795" cy="474980"/>
            </a:xfrm>
            <a:prstGeom prst="rect">
              <a:avLst/>
            </a:prstGeom>
          </p:spPr>
        </p:pic>
      </p:grpSp>
      <p:sp>
        <p:nvSpPr>
          <p:cNvPr id="9" name="内容占位符 1"/>
          <p:cNvSpPr txBox="1">
            <a:spLocks/>
          </p:cNvSpPr>
          <p:nvPr/>
        </p:nvSpPr>
        <p:spPr bwMode="auto">
          <a:xfrm>
            <a:off x="360854" y="3341315"/>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刘兰芝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无限愁苦悲痛，尽在无声落泪中。她剪裁缝纫和出门啼哭，都是为了掩盖悲伤，意在提防家人识破其死志。由此可见其意志坚定，不屑于向压迫者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乞怜</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5"/>
          <a:stretch>
            <a:fillRect/>
          </a:stretch>
        </p:blipFill>
        <p:spPr>
          <a:xfrm>
            <a:off x="460476" y="3501008"/>
            <a:ext cx="358290" cy="360000"/>
          </a:xfrm>
          <a:prstGeom prst="rect">
            <a:avLst/>
          </a:prstGeom>
        </p:spPr>
      </p:pic>
    </p:spTree>
    <p:extLst>
      <p:ext uri="{BB962C8B-B14F-4D97-AF65-F5344CB8AC3E}">
        <p14:creationId xmlns:p14="http://schemas.microsoft.com/office/powerpoint/2010/main" val="16248120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268760"/>
            <a:ext cx="11485848" cy="1684244"/>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建安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汉献帝年号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庐江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汉代郡名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在今安徽潜山一带。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为仲卿母所遣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被焦仲卿的母亲休弃。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表被动。遣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夫家休弃妻子。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云尔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句末语气助词</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3015536"/>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诗前小序交代了故事发生的时间、地点、人物以及成诗的原因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3107827"/>
            <a:ext cx="899795" cy="421640"/>
          </a:xfrm>
          <a:prstGeom prst="rect">
            <a:avLst/>
          </a:prstGeom>
        </p:spPr>
      </p:pic>
    </p:spTree>
    <p:extLst>
      <p:ext uri="{BB962C8B-B14F-4D97-AF65-F5344CB8AC3E}">
        <p14:creationId xmlns:p14="http://schemas.microsoft.com/office/powerpoint/2010/main" val="80347389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158592"/>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府吏闻此变，因求假暂归。未至</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二三</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里，摧藏</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马悲哀。新妇识马声，蹑履相逢</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迎</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。怅然遥相望，知是故人来。 举手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拍</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马鞍，嗟叹使心伤：</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自君别我后，人事不 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量</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。果不如先愿，又非君所详</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。我</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有</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亲</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158592"/>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31007"/>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焦仲卿听到这个变故</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于是告假请求暂且回家。还没到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刘家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约相隔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二三里地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人伤心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马也哀鸣。刘兰芝听出马的鸣声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踏着鞋</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去迎接。心中满是惆怅地远远望过去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知道是故人来了。她举起手来</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拍拍马鞍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一声声叹息真让人伤心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自从你离开我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人事变迁无法估</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量。果然不能满足从前的心愿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事情的经过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又不是你能了解的。我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9717907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794466"/>
              </a:xfrm>
            </p:spPr>
            <p:txBody>
              <a:bodyPr/>
              <a:lstStyle/>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父母</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，逼迫兼弟兄</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，以我应他人，君还何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所</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望！</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794466"/>
              </a:xfrm>
              <a:blipFill>
                <a:blip r:embed="rId2"/>
                <a:stretch>
                  <a:fillRect l="-796" r="-849" b="-1695"/>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8760"/>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有亲生的母亲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逼迫我的还有兄长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把我许配给别人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你回来又有什</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么希望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978184"/>
            <a:ext cx="11485848" cy="1684244"/>
          </a:xfrm>
          <a:prstGeom prst="rect">
            <a:avLst/>
          </a:prstGeom>
          <a:noFill/>
          <a:ln w="19050">
            <a:solidFill>
              <a:srgbClr val="EF412A"/>
            </a:solidFill>
            <a:prstDash val="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摧藏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à</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摧折心肝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指伤心。藏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脏腑。一说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摧藏就是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凄怆</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了解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知悉。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父母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父亲和母亲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这里是偏义复词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单指母亲。</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弟兄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哥哥和弟弟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这里是偏义复词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单指兄长。</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5" name="内容占位符 1"/>
          <p:cNvSpPr txBox="1">
            <a:spLocks/>
          </p:cNvSpPr>
          <p:nvPr/>
        </p:nvSpPr>
        <p:spPr bwMode="auto">
          <a:xfrm>
            <a:off x="1234360" y="4796968"/>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刘兰芝向焦仲卿诉说自己两难的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段析.EPS" descr="id:2147489887;FounderCES"/>
          <p:cNvPicPr/>
          <p:nvPr/>
        </p:nvPicPr>
        <p:blipFill>
          <a:blip r:embed="rId3"/>
          <a:stretch>
            <a:fillRect/>
          </a:stretch>
        </p:blipFill>
        <p:spPr>
          <a:xfrm>
            <a:off x="334566" y="4889259"/>
            <a:ext cx="899795" cy="421640"/>
          </a:xfrm>
          <a:prstGeom prst="rect">
            <a:avLst/>
          </a:prstGeom>
        </p:spPr>
      </p:pic>
    </p:spTree>
    <p:extLst>
      <p:ext uri="{BB962C8B-B14F-4D97-AF65-F5344CB8AC3E}">
        <p14:creationId xmlns:p14="http://schemas.microsoft.com/office/powerpoint/2010/main" val="25254781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20"/>
            <a:ext cx="11485847" cy="3816424"/>
            <a:chOff x="360854" y="908720"/>
            <a:chExt cx="11485847" cy="3816424"/>
          </a:xfrm>
        </p:grpSpPr>
        <p:pic>
          <p:nvPicPr>
            <p:cNvPr id="6" name="图片 5"/>
            <p:cNvPicPr>
              <a:picLocks noChangeAspect="1"/>
            </p:cNvPicPr>
            <p:nvPr/>
          </p:nvPicPr>
          <p:blipFill>
            <a:blip r:embed="rId2"/>
            <a:stretch>
              <a:fillRect/>
            </a:stretch>
          </p:blipFill>
          <p:spPr>
            <a:xfrm>
              <a:off x="360854" y="908720"/>
              <a:ext cx="11485847" cy="3816424"/>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p:sp>
        <p:nvSpPr>
          <p:cNvPr id="7" name="内容占位符 1"/>
          <p:cNvSpPr txBox="1">
            <a:spLocks/>
          </p:cNvSpPr>
          <p:nvPr/>
        </p:nvSpPr>
        <p:spPr bwMode="auto">
          <a:xfrm>
            <a:off x="360854" y="1541115"/>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焦仲卿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听到刘兰芝要出嫁的消息，心中万分悲痛，因而听到的马鸣声也是悲伤的。此时焦仲卿已将自己的主观感情倾注在了马鸣声中，作者这样写是以马的哀鸣来衬托人的悲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刘兰芝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原本满腹哀伤无处诉说，忽闻所念之人到来，真是又惊又喜又悲又惆怅。此处将这种复杂的心理展现得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淋漓尽致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4"/>
          <a:stretch>
            <a:fillRect/>
          </a:stretch>
        </p:blipFill>
        <p:spPr>
          <a:xfrm>
            <a:off x="432916" y="1700808"/>
            <a:ext cx="360857" cy="360000"/>
          </a:xfrm>
          <a:prstGeom prst="rect">
            <a:avLst/>
          </a:prstGeom>
        </p:spPr>
      </p:pic>
      <p:pic>
        <p:nvPicPr>
          <p:cNvPr id="3" name="图片 2"/>
          <p:cNvPicPr>
            <a:picLocks noChangeAspect="1"/>
          </p:cNvPicPr>
          <p:nvPr/>
        </p:nvPicPr>
        <p:blipFill>
          <a:blip r:embed="rId5"/>
          <a:stretch>
            <a:fillRect/>
          </a:stretch>
        </p:blipFill>
        <p:spPr>
          <a:xfrm>
            <a:off x="432916" y="3356992"/>
            <a:ext cx="360000" cy="360000"/>
          </a:xfrm>
          <a:prstGeom prst="rect">
            <a:avLst/>
          </a:prstGeom>
        </p:spPr>
      </p:pic>
    </p:spTree>
    <p:extLst>
      <p:ext uri="{BB962C8B-B14F-4D97-AF65-F5344CB8AC3E}">
        <p14:creationId xmlns:p14="http://schemas.microsoft.com/office/powerpoint/2010/main" val="170402991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902461"/>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府吏谓新妇：</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贺卿得高迁！磐石方且厚，可以卒</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千年</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；蒲苇一时纫，便作旦夕</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间。卿当日</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②</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胜</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贵</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，吾独向黄泉！</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02461"/>
              </a:xfrm>
              <a:blipFill>
                <a:blip r:embed="rId2"/>
                <a:stretch>
                  <a:fillRect l="-796" r="-849" b="-629"/>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8975526" y="2028936"/>
            <a:ext cx="180351" cy="180000"/>
          </a:xfrm>
          <a:prstGeom prst="rect">
            <a:avLst/>
          </a:prstGeom>
        </p:spPr>
      </p:pic>
      <p:sp>
        <p:nvSpPr>
          <p:cNvPr id="4" name="内容占位符 1"/>
          <p:cNvSpPr txBox="1">
            <a:spLocks/>
          </p:cNvSpPr>
          <p:nvPr/>
        </p:nvSpPr>
        <p:spPr bwMode="auto">
          <a:xfrm>
            <a:off x="360854" y="1241601"/>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焦仲卿对刘兰芝说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祝贺你能够高升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磐石方正又坚厚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可以千</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年不变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蒲苇一时坚韧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但只能保持很短的时间。你将会一天比一天</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尊贵起来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我将独自奔赴黄泉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544428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576248"/>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旦夕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早晚之间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指时间短。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名词做状语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一天天</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地</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1412592"/>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焦仲卿指责刘兰芝变心，决定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殉情</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1504883"/>
            <a:ext cx="899795" cy="421640"/>
          </a:xfrm>
          <a:prstGeom prst="rect">
            <a:avLst/>
          </a:prstGeom>
        </p:spPr>
      </p:pic>
      <p:grpSp>
        <p:nvGrpSpPr>
          <p:cNvPr id="6" name="组合 5"/>
          <p:cNvGrpSpPr/>
          <p:nvPr/>
        </p:nvGrpSpPr>
        <p:grpSpPr>
          <a:xfrm>
            <a:off x="360854" y="2060848"/>
            <a:ext cx="11485847" cy="2386721"/>
            <a:chOff x="360854" y="908720"/>
            <a:chExt cx="11485847" cy="2386721"/>
          </a:xfrm>
        </p:grpSpPr>
        <p:pic>
          <p:nvPicPr>
            <p:cNvPr id="7" name="图片 6"/>
            <p:cNvPicPr>
              <a:picLocks noChangeAspect="1"/>
            </p:cNvPicPr>
            <p:nvPr/>
          </p:nvPicPr>
          <p:blipFill>
            <a:blip r:embed="rId3"/>
            <a:stretch>
              <a:fillRect/>
            </a:stretch>
          </p:blipFill>
          <p:spPr>
            <a:xfrm>
              <a:off x="360854" y="908720"/>
              <a:ext cx="11485847" cy="2386721"/>
            </a:xfrm>
            <a:prstGeom prst="rect">
              <a:avLst/>
            </a:prstGeom>
          </p:spPr>
        </p:pic>
        <p:pic>
          <p:nvPicPr>
            <p:cNvPr id="8" name="赏析.EPS" descr="id:2147489409;FounderCES"/>
            <p:cNvPicPr/>
            <p:nvPr/>
          </p:nvPicPr>
          <p:blipFill>
            <a:blip r:embed="rId4"/>
            <a:stretch>
              <a:fillRect/>
            </a:stretch>
          </p:blipFill>
          <p:spPr>
            <a:xfrm>
              <a:off x="5653880" y="1019641"/>
              <a:ext cx="899795" cy="474980"/>
            </a:xfrm>
            <a:prstGeom prst="rect">
              <a:avLst/>
            </a:prstGeom>
          </p:spPr>
        </p:pic>
      </p:grpSp>
      <p:sp>
        <p:nvSpPr>
          <p:cNvPr id="9" name="内容占位符 1"/>
          <p:cNvSpPr txBox="1">
            <a:spLocks/>
          </p:cNvSpPr>
          <p:nvPr/>
        </p:nvSpPr>
        <p:spPr bwMode="auto">
          <a:xfrm>
            <a:off x="360854" y="2693243"/>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第二次把焦仲卿比作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磐石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。他用这个比喻来责问刘兰芝为何改变初衷，二人产生了误会。这两次比喻和故事情节的发展是一致的，能够推波助澜，使情节曲折起伏、生动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5"/>
          <a:stretch>
            <a:fillRect/>
          </a:stretch>
        </p:blipFill>
        <p:spPr>
          <a:xfrm>
            <a:off x="451423" y="2861989"/>
            <a:ext cx="359143" cy="360000"/>
          </a:xfrm>
          <a:prstGeom prst="rect">
            <a:avLst/>
          </a:prstGeom>
        </p:spPr>
      </p:pic>
    </p:spTree>
    <p:extLst>
      <p:ext uri="{BB962C8B-B14F-4D97-AF65-F5344CB8AC3E}">
        <p14:creationId xmlns:p14="http://schemas.microsoft.com/office/powerpoint/2010/main" val="374928217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10457"/>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新妇谓府吏：</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何意出此言！同是被逼迫，君</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尔</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妾亦然。黄泉下相见，勿违今日言！</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执手</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分道去，各各还家门。生人作死别，恨恨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那</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可论</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①</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？念与世间辞，千万</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不复全！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10457"/>
              </a:xfrm>
              <a:blipFill>
                <a:blip r:embed="rId2"/>
                <a:stretch>
                  <a:fillRect l="-796" r="-849"/>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5879182" y="4167186"/>
            <a:ext cx="180000" cy="180000"/>
          </a:xfrm>
          <a:prstGeom prst="rect">
            <a:avLst/>
          </a:prstGeom>
        </p:spPr>
      </p:pic>
      <p:sp>
        <p:nvSpPr>
          <p:cNvPr id="4" name="内容占位符 1"/>
          <p:cNvSpPr txBox="1">
            <a:spLocks/>
          </p:cNvSpPr>
          <p:nvPr/>
        </p:nvSpPr>
        <p:spPr bwMode="auto">
          <a:xfrm>
            <a:off x="360854" y="1240776"/>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刘兰芝对焦仲卿说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想不到你会说出这样的话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同样是被逼迫</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你是这样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我也是。我们在黄泉之下相见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不要违背今天的誓言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握手分道离去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各自回到家中。活着的人做死的离别</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心中抱恨不</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哪里说得尽呢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想到他们将要离开人世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无论如何不能再保全了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2141632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1130246"/>
          </a:xfrm>
          <a:ln w="19050">
            <a:solidFill>
              <a:srgbClr val="EF412A"/>
            </a:solidFill>
            <a:prstDash val="dash"/>
          </a:ln>
        </p:spPr>
        <p:txBody>
          <a:bodyPr/>
          <a:lstStyle/>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恨恨那可论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心中抱恨不已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哪里说得尽呢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恨恨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抱恨不已。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千万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无论</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如何。</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1988840"/>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刘兰芝决定和焦仲卿一起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殉情</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2081131"/>
            <a:ext cx="899795" cy="421640"/>
          </a:xfrm>
          <a:prstGeom prst="rect">
            <a:avLst/>
          </a:prstGeom>
        </p:spPr>
      </p:pic>
      <p:grpSp>
        <p:nvGrpSpPr>
          <p:cNvPr id="6" name="组合 5"/>
          <p:cNvGrpSpPr/>
          <p:nvPr/>
        </p:nvGrpSpPr>
        <p:grpSpPr>
          <a:xfrm>
            <a:off x="360854" y="2708920"/>
            <a:ext cx="11485847" cy="2386721"/>
            <a:chOff x="360854" y="908720"/>
            <a:chExt cx="11485847" cy="2386721"/>
          </a:xfrm>
        </p:grpSpPr>
        <p:pic>
          <p:nvPicPr>
            <p:cNvPr id="7" name="图片 6"/>
            <p:cNvPicPr>
              <a:picLocks noChangeAspect="1"/>
            </p:cNvPicPr>
            <p:nvPr/>
          </p:nvPicPr>
          <p:blipFill>
            <a:blip r:embed="rId3"/>
            <a:stretch>
              <a:fillRect/>
            </a:stretch>
          </p:blipFill>
          <p:spPr>
            <a:xfrm>
              <a:off x="360854" y="908720"/>
              <a:ext cx="11485847" cy="2386721"/>
            </a:xfrm>
            <a:prstGeom prst="rect">
              <a:avLst/>
            </a:prstGeom>
          </p:spPr>
        </p:pic>
        <p:pic>
          <p:nvPicPr>
            <p:cNvPr id="8" name="赏析.EPS" descr="id:2147489409;FounderCES"/>
            <p:cNvPicPr/>
            <p:nvPr/>
          </p:nvPicPr>
          <p:blipFill>
            <a:blip r:embed="rId4"/>
            <a:stretch>
              <a:fillRect/>
            </a:stretch>
          </p:blipFill>
          <p:spPr>
            <a:xfrm>
              <a:off x="5653880" y="1019641"/>
              <a:ext cx="899795" cy="474980"/>
            </a:xfrm>
            <a:prstGeom prst="rect">
              <a:avLst/>
            </a:prstGeom>
          </p:spPr>
        </p:pic>
      </p:grpSp>
      <p:sp>
        <p:nvSpPr>
          <p:cNvPr id="9" name="内容占位符 1"/>
          <p:cNvSpPr txBox="1">
            <a:spLocks/>
          </p:cNvSpPr>
          <p:nvPr/>
        </p:nvSpPr>
        <p:spPr bwMode="auto">
          <a:xfrm>
            <a:off x="360854" y="3341315"/>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斩钉截铁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的话语表现了刘兰芝对爱情的坚贞和以死殉情的决心。刘兰芝和焦仲卿两人无法诉说的悲伤苦痛，被作者在此代言。此处表达了作者对主人公的深切同情和对悲剧制造者的无比愤恨与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抗议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5"/>
          <a:stretch>
            <a:fillRect/>
          </a:stretch>
        </p:blipFill>
        <p:spPr>
          <a:xfrm>
            <a:off x="433773" y="3501008"/>
            <a:ext cx="360000" cy="360000"/>
          </a:xfrm>
          <a:prstGeom prst="rect">
            <a:avLst/>
          </a:prstGeom>
        </p:spPr>
      </p:pic>
    </p:spTree>
    <p:extLst>
      <p:ext uri="{BB962C8B-B14F-4D97-AF65-F5344CB8AC3E}">
        <p14:creationId xmlns:p14="http://schemas.microsoft.com/office/powerpoint/2010/main" val="222481571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90735"/>
              </a:xfrm>
            </p:spPr>
            <p:txBody>
              <a:bodyPr/>
              <a:lstStyle/>
              <a:p>
                <a:pPr indent="630555"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府吏还家去，上堂拜阿母：</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今日大风寒，寒风摧树</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木</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，严霜结庭兰。儿今日冥冥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，令</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母</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在后单。故</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作不良计</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，勿复怨 鬼神！</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命</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如南山石，四体</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康且直</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90735"/>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40776"/>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焦仲卿回到家中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上堂拜见焦母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今天风大天冷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寒风摧折了树</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浓霜结在庭中的兰花上。我今天像日落西山一样将终结生命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得母亲今后很孤单。我是有意作出不好的打算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不要再怨恨鬼神</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愿您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寿命像南山的石头一样久长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身体永远健康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3"/>
          <a:stretch>
            <a:fillRect/>
          </a:stretch>
        </p:blipFill>
        <p:spPr>
          <a:xfrm>
            <a:off x="5087094" y="4275218"/>
            <a:ext cx="179649" cy="180000"/>
          </a:xfrm>
          <a:prstGeom prst="rect">
            <a:avLst/>
          </a:prstGeom>
        </p:spPr>
      </p:pic>
    </p:spTree>
    <p:extLst>
      <p:ext uri="{BB962C8B-B14F-4D97-AF65-F5344CB8AC3E}">
        <p14:creationId xmlns:p14="http://schemas.microsoft.com/office/powerpoint/2010/main" val="264917191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1130246"/>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日冥冥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日暮。这里比喻生命的终结。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不良计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不好的打算。这里指自杀。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四体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这里指身体。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意思是身子骨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硬朗</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1988656"/>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焦仲卿诀别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母亲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2080947"/>
            <a:ext cx="899795" cy="421640"/>
          </a:xfrm>
          <a:prstGeom prst="rect">
            <a:avLst/>
          </a:prstGeom>
        </p:spPr>
      </p:pic>
      <p:grpSp>
        <p:nvGrpSpPr>
          <p:cNvPr id="6" name="组合 5"/>
          <p:cNvGrpSpPr/>
          <p:nvPr/>
        </p:nvGrpSpPr>
        <p:grpSpPr>
          <a:xfrm>
            <a:off x="360854" y="2708920"/>
            <a:ext cx="11485847" cy="1872208"/>
            <a:chOff x="360854" y="908720"/>
            <a:chExt cx="11485847" cy="1872208"/>
          </a:xfrm>
        </p:grpSpPr>
        <p:pic>
          <p:nvPicPr>
            <p:cNvPr id="7" name="图片 6"/>
            <p:cNvPicPr>
              <a:picLocks noChangeAspect="1"/>
            </p:cNvPicPr>
            <p:nvPr/>
          </p:nvPicPr>
          <p:blipFill>
            <a:blip r:embed="rId3"/>
            <a:stretch>
              <a:fillRect/>
            </a:stretch>
          </p:blipFill>
          <p:spPr>
            <a:xfrm>
              <a:off x="360854" y="908720"/>
              <a:ext cx="11485847" cy="1872208"/>
            </a:xfrm>
            <a:prstGeom prst="rect">
              <a:avLst/>
            </a:prstGeom>
          </p:spPr>
        </p:pic>
        <p:pic>
          <p:nvPicPr>
            <p:cNvPr id="8" name="赏析.EPS" descr="id:2147489409;FounderCES"/>
            <p:cNvPicPr/>
            <p:nvPr/>
          </p:nvPicPr>
          <p:blipFill>
            <a:blip r:embed="rId4"/>
            <a:stretch>
              <a:fillRect/>
            </a:stretch>
          </p:blipFill>
          <p:spPr>
            <a:xfrm>
              <a:off x="5653880" y="1019641"/>
              <a:ext cx="899795" cy="474980"/>
            </a:xfrm>
            <a:prstGeom prst="rect">
              <a:avLst/>
            </a:prstGeom>
          </p:spPr>
        </p:pic>
      </p:grpSp>
      <p:sp>
        <p:nvSpPr>
          <p:cNvPr id="9" name="内容占位符 1"/>
          <p:cNvSpPr txBox="1">
            <a:spLocks/>
          </p:cNvSpPr>
          <p:nvPr/>
        </p:nvSpPr>
        <p:spPr bwMode="auto">
          <a:xfrm>
            <a:off x="360854" y="3341315"/>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叙述焦仲卿还家，向焦母诀别，表明死志。以物起兴，渲染悲剧氛围，烘托人物心情，其辞伤心痛切，哀怨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5"/>
          <a:stretch>
            <a:fillRect/>
          </a:stretch>
        </p:blipFill>
        <p:spPr>
          <a:xfrm>
            <a:off x="433317" y="3501008"/>
            <a:ext cx="360861" cy="360000"/>
          </a:xfrm>
          <a:prstGeom prst="rect">
            <a:avLst/>
          </a:prstGeom>
        </p:spPr>
      </p:pic>
    </p:spTree>
    <p:extLst>
      <p:ext uri="{BB962C8B-B14F-4D97-AF65-F5344CB8AC3E}">
        <p14:creationId xmlns:p14="http://schemas.microsoft.com/office/powerpoint/2010/main" val="14411515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50596"/>
              </a:xfrm>
            </p:spPr>
            <p:txBody>
              <a:bodyPr/>
              <a:lstStyle/>
              <a:p>
                <a:pPr indent="630555"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阿母得闻之，零泪应声落：</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汝是大家子，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仕</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宦于台阁</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，慎勿为妇死，贵贱</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情</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何薄</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东家有贤女，窈窕艳城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郭</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，阿母为汝求，便复在旦夕。</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50596"/>
              </a:xfrm>
              <a:blipFill>
                <a:blip r:embed="rId2"/>
                <a:stretch>
                  <a:fillRect l="-796" r="-849" b="-301"/>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3502918" y="3006005"/>
            <a:ext cx="180703" cy="180000"/>
          </a:xfrm>
          <a:prstGeom prst="rect">
            <a:avLst/>
          </a:prstGeom>
        </p:spPr>
      </p:pic>
      <p:pic>
        <p:nvPicPr>
          <p:cNvPr id="4" name="图片 3"/>
          <p:cNvPicPr>
            <a:picLocks noChangeAspect="1"/>
          </p:cNvPicPr>
          <p:nvPr/>
        </p:nvPicPr>
        <p:blipFill>
          <a:blip r:embed="rId4"/>
          <a:stretch>
            <a:fillRect/>
          </a:stretch>
        </p:blipFill>
        <p:spPr>
          <a:xfrm>
            <a:off x="5015086" y="4284043"/>
            <a:ext cx="179650" cy="180000"/>
          </a:xfrm>
          <a:prstGeom prst="rect">
            <a:avLst/>
          </a:prstGeom>
        </p:spPr>
      </p:pic>
      <p:sp>
        <p:nvSpPr>
          <p:cNvPr id="5" name="内容占位符 1"/>
          <p:cNvSpPr txBox="1">
            <a:spLocks/>
          </p:cNvSpPr>
          <p:nvPr/>
        </p:nvSpPr>
        <p:spPr bwMode="auto">
          <a:xfrm>
            <a:off x="360854" y="1249829"/>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焦母听到这番话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泪水随着话语落下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你是大户人家的子弟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在大的官府做官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千万不要为了妇人寻死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你和她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贵贱不同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离弃</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哪里就算薄情呢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东面邻家有个好女子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体态美好在全城称第</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母亲为你去求婚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答复就在这早晚之间。</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89665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20"/>
            <a:ext cx="11485847" cy="2952328"/>
            <a:chOff x="360854" y="908720"/>
            <a:chExt cx="11485847" cy="2952328"/>
          </a:xfrm>
        </p:grpSpPr>
        <p:pic>
          <p:nvPicPr>
            <p:cNvPr id="6" name="图片 5"/>
            <p:cNvPicPr>
              <a:picLocks noChangeAspect="1"/>
            </p:cNvPicPr>
            <p:nvPr/>
          </p:nvPicPr>
          <p:blipFill>
            <a:blip r:embed="rId2"/>
            <a:stretch>
              <a:fillRect/>
            </a:stretch>
          </p:blipFill>
          <p:spPr>
            <a:xfrm>
              <a:off x="360854" y="908720"/>
              <a:ext cx="11485847" cy="2952328"/>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p:sp>
        <p:nvSpPr>
          <p:cNvPr id="7" name="内容占位符 1"/>
          <p:cNvSpPr txBox="1">
            <a:spLocks/>
          </p:cNvSpPr>
          <p:nvPr/>
        </p:nvSpPr>
        <p:spPr bwMode="auto">
          <a:xfrm>
            <a:off x="360854" y="154111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交代故事背景。按照序言可以梳理出全诗脉络：刘兰芝被遣、刘家逼婚、夫妻殉情。序中的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二字集中地体现了故事的矛盾冲突，这也是悲剧的起因。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字说明焦仲卿一直抱有幻想，直到悲剧发生才以死抗争。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伤</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字点出了这一悲剧的社会意义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4514183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1130246"/>
          </a:xfrm>
          <a:ln w="19050">
            <a:solidFill>
              <a:srgbClr val="EF412A"/>
            </a:solidFill>
            <a:prstDash val="dash"/>
          </a:ln>
        </p:spPr>
        <p:txBody>
          <a:bodyPr/>
          <a:lstStyle/>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名词做动词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做官。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台阁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尚书台。这里泛指大的官府。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何薄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何</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薄</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之</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1916832"/>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焦母挽留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焦仲卿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2009123"/>
            <a:ext cx="899795" cy="421640"/>
          </a:xfrm>
          <a:prstGeom prst="rect">
            <a:avLst/>
          </a:prstGeom>
        </p:spPr>
      </p:pic>
      <p:grpSp>
        <p:nvGrpSpPr>
          <p:cNvPr id="6" name="组合 5"/>
          <p:cNvGrpSpPr/>
          <p:nvPr/>
        </p:nvGrpSpPr>
        <p:grpSpPr>
          <a:xfrm>
            <a:off x="360854" y="2564904"/>
            <a:ext cx="11485847" cy="2940719"/>
            <a:chOff x="360854" y="908720"/>
            <a:chExt cx="11485847" cy="2940719"/>
          </a:xfrm>
        </p:grpSpPr>
        <p:pic>
          <p:nvPicPr>
            <p:cNvPr id="7" name="图片 6"/>
            <p:cNvPicPr>
              <a:picLocks noChangeAspect="1"/>
            </p:cNvPicPr>
            <p:nvPr/>
          </p:nvPicPr>
          <p:blipFill>
            <a:blip r:embed="rId3"/>
            <a:stretch>
              <a:fillRect/>
            </a:stretch>
          </p:blipFill>
          <p:spPr>
            <a:xfrm>
              <a:off x="360854" y="908720"/>
              <a:ext cx="11485847" cy="2940719"/>
            </a:xfrm>
            <a:prstGeom prst="rect">
              <a:avLst/>
            </a:prstGeom>
          </p:spPr>
        </p:pic>
        <p:pic>
          <p:nvPicPr>
            <p:cNvPr id="8" name="赏析.EPS" descr="id:2147489409;FounderCES"/>
            <p:cNvPicPr/>
            <p:nvPr/>
          </p:nvPicPr>
          <p:blipFill>
            <a:blip r:embed="rId4"/>
            <a:stretch>
              <a:fillRect/>
            </a:stretch>
          </p:blipFill>
          <p:spPr>
            <a:xfrm>
              <a:off x="5653880" y="1019641"/>
              <a:ext cx="899795" cy="474980"/>
            </a:xfrm>
            <a:prstGeom prst="rect">
              <a:avLst/>
            </a:prstGeom>
          </p:spPr>
        </p:pic>
      </p:grpSp>
      <p:sp>
        <p:nvSpPr>
          <p:cNvPr id="9" name="内容占位符 1"/>
          <p:cNvSpPr txBox="1">
            <a:spLocks/>
          </p:cNvSpPr>
          <p:nvPr/>
        </p:nvSpPr>
        <p:spPr bwMode="auto">
          <a:xfrm>
            <a:off x="360854" y="3197299"/>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仍妄图以地位高低、身份贵贱的封建礼教来说服儿子，进一步表现其对儿子的不理解和专横跋扈。</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贤女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相诱。儿子将死，亦不能使她回心转意，可见其冷酷、残忍与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顽固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5"/>
          <a:stretch>
            <a:fillRect/>
          </a:stretch>
        </p:blipFill>
        <p:spPr>
          <a:xfrm>
            <a:off x="424680" y="3356992"/>
            <a:ext cx="359141" cy="360000"/>
          </a:xfrm>
          <a:prstGeom prst="rect">
            <a:avLst/>
          </a:prstGeom>
        </p:spPr>
      </p:pic>
      <p:pic>
        <p:nvPicPr>
          <p:cNvPr id="11" name="图片 10"/>
          <p:cNvPicPr>
            <a:picLocks noChangeAspect="1"/>
          </p:cNvPicPr>
          <p:nvPr/>
        </p:nvPicPr>
        <p:blipFill>
          <a:blip r:embed="rId6"/>
          <a:stretch>
            <a:fillRect/>
          </a:stretch>
        </p:blipFill>
        <p:spPr>
          <a:xfrm>
            <a:off x="436977" y="4473116"/>
            <a:ext cx="360000" cy="360000"/>
          </a:xfrm>
          <a:prstGeom prst="rect">
            <a:avLst/>
          </a:prstGeom>
        </p:spPr>
      </p:pic>
    </p:spTree>
    <p:extLst>
      <p:ext uri="{BB962C8B-B14F-4D97-AF65-F5344CB8AC3E}">
        <p14:creationId xmlns:p14="http://schemas.microsoft.com/office/powerpoint/2010/main" val="323010829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834605"/>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府吏再拜还，长叹空房中，作计乃尔</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。转头向户里，渐见愁煎迫。</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834605"/>
              </a:xfrm>
              <a:blipFill>
                <a:blip r:embed="rId2"/>
                <a:stretch>
                  <a:fillRect l="-796" b="-1329"/>
                </a:stretch>
              </a:blipFill>
            </p:spPr>
            <p:txBody>
              <a:bodyPr/>
              <a:lstStyle/>
              <a:p>
                <a:r>
                  <a:rPr lang="zh-CN" altLang="en-US">
                    <a:noFill/>
                  </a:rPr>
                  <a:t> </a:t>
                </a:r>
              </a:p>
            </p:txBody>
          </p:sp>
        </mc:Fallback>
      </mc:AlternateContent>
      <p:sp>
        <p:nvSpPr>
          <p:cNvPr id="4" name="内容占位符 1"/>
          <p:cNvSpPr txBox="1">
            <a:spLocks/>
          </p:cNvSpPr>
          <p:nvPr/>
        </p:nvSpPr>
        <p:spPr bwMode="auto">
          <a:xfrm>
            <a:off x="360854" y="126876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焦仲卿再拜后走回去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在空房中长长地叹息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所作的打算就如此</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决定了。把头转向屋里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越来越被忧愁所煎熬。</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2996952"/>
            <a:ext cx="11485848" cy="576248"/>
          </a:xfrm>
          <a:prstGeom prst="rect">
            <a:avLst/>
          </a:prstGeom>
          <a:noFill/>
          <a:ln w="19050">
            <a:solidFill>
              <a:srgbClr val="EF412A"/>
            </a:solidFill>
            <a:prstDash val="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乃尔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如此。</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决定。</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6" name="内容占位符 1"/>
          <p:cNvSpPr txBox="1">
            <a:spLocks/>
          </p:cNvSpPr>
          <p:nvPr/>
        </p:nvSpPr>
        <p:spPr bwMode="auto">
          <a:xfrm>
            <a:off x="1234360" y="3663424"/>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焦仲卿死意已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段析.EPS" descr="id:2147489887;FounderCES"/>
          <p:cNvPicPr/>
          <p:nvPr/>
        </p:nvPicPr>
        <p:blipFill>
          <a:blip r:embed="rId3"/>
          <a:stretch>
            <a:fillRect/>
          </a:stretch>
        </p:blipFill>
        <p:spPr>
          <a:xfrm>
            <a:off x="334566" y="3755715"/>
            <a:ext cx="899795" cy="421640"/>
          </a:xfrm>
          <a:prstGeom prst="rect">
            <a:avLst/>
          </a:prstGeom>
        </p:spPr>
      </p:pic>
    </p:spTree>
    <p:extLst>
      <p:ext uri="{BB962C8B-B14F-4D97-AF65-F5344CB8AC3E}">
        <p14:creationId xmlns:p14="http://schemas.microsoft.com/office/powerpoint/2010/main" val="166288147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942600"/>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其日牛马嘶，新妇入青庐</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。奄奄黄昏后</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②</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寂</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人定</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初。</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我命绝今日，魂去尸长</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留</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揽裙脱丝履，举身赴清池。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42600"/>
              </a:xfrm>
              <a:blipFill>
                <a:blip r:embed="rId2"/>
                <a:stretch>
                  <a:fillRect l="-796" r="-849" b="-828"/>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4943078" y="3185817"/>
            <a:ext cx="179650" cy="180000"/>
          </a:xfrm>
          <a:prstGeom prst="rect">
            <a:avLst/>
          </a:prstGeom>
        </p:spPr>
      </p:pic>
      <p:sp>
        <p:nvSpPr>
          <p:cNvPr id="4" name="内容占位符 1"/>
          <p:cNvSpPr txBox="1">
            <a:spLocks/>
          </p:cNvSpPr>
          <p:nvPr/>
        </p:nvSpPr>
        <p:spPr bwMode="auto">
          <a:xfrm>
            <a:off x="360854" y="1284833"/>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迎亲的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那一天牛马嘶叫</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新妇进了青布篷帐。天黑了以后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值夜深人静。</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我的生命终结在今天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魂魄将要离去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尸体长</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刘兰芝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挽起裙子脱下丝鞋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纵身跳进清水池。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740307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2238241"/>
          </a:xfrm>
          <a:ln w="19050">
            <a:solidFill>
              <a:srgbClr val="EF412A"/>
            </a:solidFill>
            <a:prstDash val="dash"/>
          </a:ln>
        </p:spPr>
        <p:txBody>
          <a:bodyPr/>
          <a:lstStyle/>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青庐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用青布搭成的篷帐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举行婚礼的地方。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奄奄黄昏后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天黑了以后。奄奄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暗沉沉的。黄昏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十二时辰之一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即戌时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相当于现在的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人定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十二时辰之一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即亥时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相当于现在的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。这里指</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夜深人静</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时候。</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3068960"/>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刘兰芝赴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3161251"/>
            <a:ext cx="899795" cy="421640"/>
          </a:xfrm>
          <a:prstGeom prst="rect">
            <a:avLst/>
          </a:prstGeom>
        </p:spPr>
      </p:pic>
      <p:grpSp>
        <p:nvGrpSpPr>
          <p:cNvPr id="6" name="组合 5"/>
          <p:cNvGrpSpPr/>
          <p:nvPr/>
        </p:nvGrpSpPr>
        <p:grpSpPr>
          <a:xfrm>
            <a:off x="360854" y="3778583"/>
            <a:ext cx="11485847" cy="2386721"/>
            <a:chOff x="360854" y="908720"/>
            <a:chExt cx="11485847" cy="2386721"/>
          </a:xfrm>
        </p:grpSpPr>
        <p:pic>
          <p:nvPicPr>
            <p:cNvPr id="7" name="图片 6"/>
            <p:cNvPicPr>
              <a:picLocks noChangeAspect="1"/>
            </p:cNvPicPr>
            <p:nvPr/>
          </p:nvPicPr>
          <p:blipFill>
            <a:blip r:embed="rId3"/>
            <a:stretch>
              <a:fillRect/>
            </a:stretch>
          </p:blipFill>
          <p:spPr>
            <a:xfrm>
              <a:off x="360854" y="908720"/>
              <a:ext cx="11485847" cy="2386721"/>
            </a:xfrm>
            <a:prstGeom prst="rect">
              <a:avLst/>
            </a:prstGeom>
          </p:spPr>
        </p:pic>
        <p:pic>
          <p:nvPicPr>
            <p:cNvPr id="8" name="赏析.EPS" descr="id:2147489409;FounderCES"/>
            <p:cNvPicPr/>
            <p:nvPr/>
          </p:nvPicPr>
          <p:blipFill>
            <a:blip r:embed="rId4"/>
            <a:stretch>
              <a:fillRect/>
            </a:stretch>
          </p:blipFill>
          <p:spPr>
            <a:xfrm>
              <a:off x="5653880" y="1019641"/>
              <a:ext cx="899795" cy="474980"/>
            </a:xfrm>
            <a:prstGeom prst="rect">
              <a:avLst/>
            </a:prstGeom>
          </p:spPr>
        </p:pic>
      </p:grpSp>
      <p:sp>
        <p:nvSpPr>
          <p:cNvPr id="9" name="内容占位符 1"/>
          <p:cNvSpPr txBox="1">
            <a:spLocks/>
          </p:cNvSpPr>
          <p:nvPr/>
        </p:nvSpPr>
        <p:spPr bwMode="auto">
          <a:xfrm>
            <a:off x="360854" y="441097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牛马嘶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黄昏后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等词无不暗示悲剧；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三个动词，写出了刘兰芝殉情的坚决果敢。这是刘兰芝对爱情执着追求的外在表现，同时也是她对封建家长制的血泪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控诉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5"/>
          <a:stretch>
            <a:fillRect/>
          </a:stretch>
        </p:blipFill>
        <p:spPr>
          <a:xfrm>
            <a:off x="514378" y="4579724"/>
            <a:ext cx="360000" cy="360000"/>
          </a:xfrm>
          <a:prstGeom prst="rect">
            <a:avLst/>
          </a:prstGeom>
        </p:spPr>
      </p:pic>
    </p:spTree>
    <p:extLst>
      <p:ext uri="{BB962C8B-B14F-4D97-AF65-F5344CB8AC3E}">
        <p14:creationId xmlns:p14="http://schemas.microsoft.com/office/powerpoint/2010/main" val="8122489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754326"/>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府吏闻此事，心知长别离，徘徊庭</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树</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下，自挂东南枝</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754326"/>
              </a:xfrm>
              <a:blipFill>
                <a:blip r:embed="rId2"/>
                <a:stretch>
                  <a:fillRect l="-796" r="-849" b="-2083"/>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3125000" y="1997893"/>
            <a:ext cx="180000" cy="180000"/>
          </a:xfrm>
          <a:prstGeom prst="rect">
            <a:avLst/>
          </a:prstGeom>
        </p:spPr>
      </p:pic>
      <p:sp>
        <p:nvSpPr>
          <p:cNvPr id="4" name="内容占位符 1"/>
          <p:cNvSpPr txBox="1">
            <a:spLocks/>
          </p:cNvSpPr>
          <p:nvPr/>
        </p:nvSpPr>
        <p:spPr bwMode="auto">
          <a:xfrm>
            <a:off x="360854" y="124070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焦仲卿听说了这件事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心里知道这是永远的别离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在庭院树下徘</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徊了一阵</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将自己吊死在东南边的树枝上。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5" name="组合 4"/>
          <p:cNvGrpSpPr/>
          <p:nvPr/>
        </p:nvGrpSpPr>
        <p:grpSpPr>
          <a:xfrm>
            <a:off x="360854" y="3717032"/>
            <a:ext cx="11485847" cy="1872208"/>
            <a:chOff x="360854" y="908720"/>
            <a:chExt cx="11485847" cy="1872208"/>
          </a:xfrm>
        </p:grpSpPr>
        <p:pic>
          <p:nvPicPr>
            <p:cNvPr id="6" name="图片 5"/>
            <p:cNvPicPr>
              <a:picLocks noChangeAspect="1"/>
            </p:cNvPicPr>
            <p:nvPr/>
          </p:nvPicPr>
          <p:blipFill>
            <a:blip r:embed="rId4"/>
            <a:stretch>
              <a:fillRect/>
            </a:stretch>
          </p:blipFill>
          <p:spPr>
            <a:xfrm>
              <a:off x="360854" y="908720"/>
              <a:ext cx="11485847" cy="1872208"/>
            </a:xfrm>
            <a:prstGeom prst="rect">
              <a:avLst/>
            </a:prstGeom>
          </p:spPr>
        </p:pic>
        <p:pic>
          <p:nvPicPr>
            <p:cNvPr id="7" name="赏析.EPS" descr="id:2147489409;FounderCES"/>
            <p:cNvPicPr/>
            <p:nvPr/>
          </p:nvPicPr>
          <p:blipFill>
            <a:blip r:embed="rId5"/>
            <a:stretch>
              <a:fillRect/>
            </a:stretch>
          </p:blipFill>
          <p:spPr>
            <a:xfrm>
              <a:off x="5653880" y="1019641"/>
              <a:ext cx="899795" cy="474980"/>
            </a:xfrm>
            <a:prstGeom prst="rect">
              <a:avLst/>
            </a:prstGeom>
          </p:spPr>
        </p:pic>
      </p:grpSp>
      <p:sp>
        <p:nvSpPr>
          <p:cNvPr id="8" name="内容占位符 1"/>
          <p:cNvSpPr txBox="1">
            <a:spLocks/>
          </p:cNvSpPr>
          <p:nvPr/>
        </p:nvSpPr>
        <p:spPr bwMode="auto">
          <a:xfrm>
            <a:off x="360854" y="4349427"/>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为殉情，焦仲卿的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徘徊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表明其对母亲的顾念，反抗的性格中多了一分软弱，但也愈见他的诚正与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善良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图片 8"/>
          <p:cNvPicPr>
            <a:picLocks noChangeAspect="1"/>
          </p:cNvPicPr>
          <p:nvPr/>
        </p:nvPicPr>
        <p:blipFill>
          <a:blip r:embed="rId6"/>
          <a:stretch>
            <a:fillRect/>
          </a:stretch>
        </p:blipFill>
        <p:spPr>
          <a:xfrm>
            <a:off x="424720" y="4527226"/>
            <a:ext cx="360000" cy="360000"/>
          </a:xfrm>
          <a:prstGeom prst="rect">
            <a:avLst/>
          </a:prstGeom>
        </p:spPr>
      </p:pic>
      <p:sp>
        <p:nvSpPr>
          <p:cNvPr id="10" name="内容占位符 1"/>
          <p:cNvSpPr txBox="1">
            <a:spLocks/>
          </p:cNvSpPr>
          <p:nvPr/>
        </p:nvSpPr>
        <p:spPr bwMode="auto">
          <a:xfrm>
            <a:off x="1234360" y="2996952"/>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焦仲卿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殉情</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段析.EPS" descr="id:2147489887;FounderCES"/>
          <p:cNvPicPr/>
          <p:nvPr/>
        </p:nvPicPr>
        <p:blipFill>
          <a:blip r:embed="rId7"/>
          <a:stretch>
            <a:fillRect/>
          </a:stretch>
        </p:blipFill>
        <p:spPr>
          <a:xfrm>
            <a:off x="334566" y="3089243"/>
            <a:ext cx="899795" cy="421640"/>
          </a:xfrm>
          <a:prstGeom prst="rect">
            <a:avLst/>
          </a:prstGeom>
        </p:spPr>
      </p:pic>
    </p:spTree>
    <p:extLst>
      <p:ext uri="{BB962C8B-B14F-4D97-AF65-F5344CB8AC3E}">
        <p14:creationId xmlns:p14="http://schemas.microsoft.com/office/powerpoint/2010/main" val="172481848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215915"/>
              </a:xfrm>
            </p:spPr>
            <p:txBody>
              <a:bodyPr/>
              <a:lstStyle/>
              <a:p>
                <a:pPr indent="630555"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两家求合葬，合葬华山</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傍。东西植松</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柏</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，左右种梧桐。枝枝相覆盖，叶叶相交通。中有双飞</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鸟</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，自名为鸳鸯，仰头相向鸣，夜夜达五更。行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驻足听，寡妇起彷徨。多谢</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后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世人，戒</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③</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之慎勿忘</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215915"/>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9998" y="1268760"/>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两家要求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将二人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最终他们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合葬在华山旁。在坟墓四周</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种上松柏和梧桐。树枝互相覆盖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树叶互相连通。中间有一对双飞鸟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鸟名本是鸳鸯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抬起头来相对鸣叫</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每晚直到五更。过路的人</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都停下脚步谛听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寡妇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听了便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惊起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心中很不安定。我要多多告知</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后来的人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以此为鉴戒</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千万不要忘记啊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5486076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1130246"/>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华山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庐江境内的一座小山。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告诉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告知。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动词的意动用法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鉴戒</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1988840"/>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焦刘合葬，化为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鸳鸯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2081131"/>
            <a:ext cx="899795" cy="421640"/>
          </a:xfrm>
          <a:prstGeom prst="rect">
            <a:avLst/>
          </a:prstGeom>
        </p:spPr>
      </p:pic>
      <p:grpSp>
        <p:nvGrpSpPr>
          <p:cNvPr id="6" name="组合 5"/>
          <p:cNvGrpSpPr/>
          <p:nvPr/>
        </p:nvGrpSpPr>
        <p:grpSpPr>
          <a:xfrm>
            <a:off x="360854" y="2708920"/>
            <a:ext cx="11485847" cy="2448272"/>
            <a:chOff x="360854" y="908720"/>
            <a:chExt cx="11485847" cy="2448272"/>
          </a:xfrm>
        </p:grpSpPr>
        <p:pic>
          <p:nvPicPr>
            <p:cNvPr id="7" name="图片 6"/>
            <p:cNvPicPr>
              <a:picLocks noChangeAspect="1"/>
            </p:cNvPicPr>
            <p:nvPr/>
          </p:nvPicPr>
          <p:blipFill>
            <a:blip r:embed="rId3"/>
            <a:stretch>
              <a:fillRect/>
            </a:stretch>
          </p:blipFill>
          <p:spPr>
            <a:xfrm>
              <a:off x="360854" y="908720"/>
              <a:ext cx="11485847" cy="2448272"/>
            </a:xfrm>
            <a:prstGeom prst="rect">
              <a:avLst/>
            </a:prstGeom>
          </p:spPr>
        </p:pic>
        <p:pic>
          <p:nvPicPr>
            <p:cNvPr id="8" name="赏析.EPS" descr="id:2147489409;FounderCES"/>
            <p:cNvPicPr/>
            <p:nvPr/>
          </p:nvPicPr>
          <p:blipFill>
            <a:blip r:embed="rId4"/>
            <a:stretch>
              <a:fillRect/>
            </a:stretch>
          </p:blipFill>
          <p:spPr>
            <a:xfrm>
              <a:off x="5653880" y="1019641"/>
              <a:ext cx="899795" cy="474980"/>
            </a:xfrm>
            <a:prstGeom prst="rect">
              <a:avLst/>
            </a:prstGeom>
          </p:spPr>
        </p:pic>
      </p:grpSp>
      <p:sp>
        <p:nvSpPr>
          <p:cNvPr id="9" name="内容占位符 1"/>
          <p:cNvSpPr txBox="1">
            <a:spLocks/>
          </p:cNvSpPr>
          <p:nvPr/>
        </p:nvSpPr>
        <p:spPr bwMode="auto">
          <a:xfrm>
            <a:off x="360854" y="334131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以浪漫主义手法，用鸳鸯双飞寄托对自由、幸福生活的向往。诗歌以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鸳鸯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照应开头的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，以二鸟分飞开始，以双鸟和鸣终结，首尾呼应，诗意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5"/>
          <a:stretch>
            <a:fillRect/>
          </a:stretch>
        </p:blipFill>
        <p:spPr>
          <a:xfrm>
            <a:off x="424720" y="3501008"/>
            <a:ext cx="360000" cy="360000"/>
          </a:xfrm>
          <a:prstGeom prst="rect">
            <a:avLst/>
          </a:prstGeom>
        </p:spPr>
      </p:pic>
    </p:spTree>
    <p:extLst>
      <p:ext uri="{BB962C8B-B14F-4D97-AF65-F5344CB8AC3E}">
        <p14:creationId xmlns:p14="http://schemas.microsoft.com/office/powerpoint/2010/main" val="370917131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40768"/>
            <a:ext cx="11485848" cy="576248"/>
          </a:xfrm>
        </p:spPr>
        <p:txBody>
          <a:bodyPr/>
          <a:lstStyle/>
          <a:p>
            <a:pPr algn="ctr" hangingPunct="0">
              <a:spcAft>
                <a:spcPts val="0"/>
              </a:spcAft>
            </a:pPr>
            <a:r>
              <a:rPr lang="zh-CN" altLang="zh-CN" b="1">
                <a:solidFill>
                  <a:srgbClr val="E26355"/>
                </a:solidFill>
                <a:latin typeface="Times New Roman" panose="02020603050405020304" pitchFamily="18" charset="0"/>
                <a:ea typeface="黑体" panose="02010609060101010101" pitchFamily="49" charset="-122"/>
                <a:cs typeface="Times New Roman" panose="02020603050405020304" pitchFamily="18" charset="0"/>
              </a:rPr>
              <a:t>古代诗歌阅读之鉴赏诗歌的表达技巧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高考戳考点.EPS" descr="id:2147488625;FounderCES"/>
          <p:cNvPicPr/>
          <p:nvPr/>
        </p:nvPicPr>
        <p:blipFill>
          <a:blip r:embed="rId2"/>
          <a:stretch>
            <a:fillRect/>
          </a:stretch>
        </p:blipFill>
        <p:spPr>
          <a:xfrm>
            <a:off x="3722846" y="755826"/>
            <a:ext cx="4744720" cy="485775"/>
          </a:xfrm>
          <a:prstGeom prst="rect">
            <a:avLst/>
          </a:prstGeom>
        </p:spPr>
      </p:pic>
      <p:pic>
        <p:nvPicPr>
          <p:cNvPr id="5" name="分析.EPS" descr="id:2147488632;FounderCES"/>
          <p:cNvPicPr/>
          <p:nvPr/>
        </p:nvPicPr>
        <p:blipFill>
          <a:blip r:embed="rId3"/>
          <a:stretch>
            <a:fillRect/>
          </a:stretch>
        </p:blipFill>
        <p:spPr>
          <a:xfrm>
            <a:off x="342748" y="2050048"/>
            <a:ext cx="2015490" cy="370840"/>
          </a:xfrm>
          <a:prstGeom prst="rect">
            <a:avLst/>
          </a:prstGeom>
        </p:spPr>
      </p:pic>
      <p:graphicFrame>
        <p:nvGraphicFramePr>
          <p:cNvPr id="2" name="表格 1"/>
          <p:cNvGraphicFramePr>
            <a:graphicFrameLocks noGrp="1"/>
          </p:cNvGraphicFramePr>
          <p:nvPr>
            <p:extLst>
              <p:ext uri="{D42A27DB-BD31-4B8C-83A1-F6EECF244321}">
                <p14:modId xmlns:p14="http://schemas.microsoft.com/office/powerpoint/2010/main" val="4190966537"/>
              </p:ext>
            </p:extLst>
          </p:nvPr>
        </p:nvGraphicFramePr>
        <p:xfrm>
          <a:off x="343711" y="2564904"/>
          <a:ext cx="11502992" cy="3840480"/>
        </p:xfrm>
        <a:graphic>
          <a:graphicData uri="http://schemas.openxmlformats.org/drawingml/2006/table">
            <a:tbl>
              <a:tblPr firstRow="1" firstCol="1" bandRow="1"/>
              <a:tblGrid>
                <a:gridCol w="1431015">
                  <a:extLst>
                    <a:ext uri="{9D8B030D-6E8A-4147-A177-3AD203B41FA5}">
                      <a16:colId xmlns:a16="http://schemas.microsoft.com/office/drawing/2014/main" val="3492289995"/>
                    </a:ext>
                  </a:extLst>
                </a:gridCol>
                <a:gridCol w="10071977">
                  <a:extLst>
                    <a:ext uri="{9D8B030D-6E8A-4147-A177-3AD203B41FA5}">
                      <a16:colId xmlns:a16="http://schemas.microsoft.com/office/drawing/2014/main" val="274882926"/>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学科素养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方正清刻本悦宋简体"/>
                          <a:cs typeface="Times New Roman" panose="02020603050405020304" pitchFamily="18" charset="0"/>
                        </a:rPr>
                        <a:t>思维发展与提升审美鉴赏与创造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274222332"/>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高考解读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表达技巧也称艺术手法，是指作者为了强化某种效果，在塑造形象、创设意境、表情达意时所采用的各种积极手段，包括修辞手法、表现手法、表达方式、构思立意等方面的技巧。四者间尤其是前三者界限并不明显，部分技巧或手法有着归属上的交叉。从高考命题角度和命题方式看，高考对鉴赏诗歌的表达技巧的考查，主要包括判断技巧名称、分析技巧用法和评价技巧效果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790838835"/>
                  </a:ext>
                </a:extLst>
              </a:tr>
            </a:tbl>
          </a:graphicData>
        </a:graphic>
      </p:graphicFrame>
    </p:spTree>
    <p:extLst>
      <p:ext uri="{BB962C8B-B14F-4D97-AF65-F5344CB8AC3E}">
        <p14:creationId xmlns:p14="http://schemas.microsoft.com/office/powerpoint/2010/main" val="380858570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627293214"/>
              </p:ext>
            </p:extLst>
          </p:nvPr>
        </p:nvGraphicFramePr>
        <p:xfrm>
          <a:off x="334567" y="1268760"/>
          <a:ext cx="11521280" cy="3096344"/>
        </p:xfrm>
        <a:graphic>
          <a:graphicData uri="http://schemas.openxmlformats.org/drawingml/2006/table">
            <a:tbl>
              <a:tblPr firstRow="1" firstCol="1" bandRow="1"/>
              <a:tblGrid>
                <a:gridCol w="1225864">
                  <a:extLst>
                    <a:ext uri="{9D8B030D-6E8A-4147-A177-3AD203B41FA5}">
                      <a16:colId xmlns:a16="http://schemas.microsoft.com/office/drawing/2014/main" val="2863912336"/>
                    </a:ext>
                  </a:extLst>
                </a:gridCol>
                <a:gridCol w="10295416">
                  <a:extLst>
                    <a:ext uri="{9D8B030D-6E8A-4147-A177-3AD203B41FA5}">
                      <a16:colId xmlns:a16="http://schemas.microsoft.com/office/drawing/2014/main" val="3904310030"/>
                    </a:ext>
                  </a:extLst>
                </a:gridCol>
              </a:tblGrid>
              <a:tr h="309634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设问方式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评论说：</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请结合诗句</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，分析作者</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诗中以</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方式，对</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进行了生动的描写，请结合相关内容简要分析。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这首诗的叙述与对比手法特色鲜明，试作赏析。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诗中运用了</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的典故，表达了怎样的思想感情？</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为了突出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，诗人做了哪些铺垫？请简要分析。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620555511"/>
                  </a:ext>
                </a:extLst>
              </a:tr>
            </a:tbl>
          </a:graphicData>
        </a:graphic>
      </p:graphicFrame>
    </p:spTree>
    <p:extLst>
      <p:ext uri="{BB962C8B-B14F-4D97-AF65-F5344CB8AC3E}">
        <p14:creationId xmlns:p14="http://schemas.microsoft.com/office/powerpoint/2010/main" val="12559376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5322163"/>
          </a:xfrm>
        </p:spPr>
        <p:txBody>
          <a:bodyPr/>
          <a:lstStyle/>
          <a:p>
            <a:pPr algn="ctr" hangingPunct="0">
              <a:lnSpc>
                <a:spcPct val="130000"/>
              </a:lnSpc>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诗歌中常见的</a:t>
            </a: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表达</a:t>
            </a:r>
            <a:r>
              <a:rPr lang="zh-CN" altLang="zh-CN" b="1" smtClean="0">
                <a:solidFill>
                  <a:srgbClr val="F58A00"/>
                </a:solidFill>
                <a:latin typeface="Times New Roman" panose="02020603050405020304" pitchFamily="18" charset="0"/>
                <a:ea typeface="宋体" panose="02010600030101010101" pitchFamily="2" charset="-122"/>
                <a:cs typeface="Times New Roman" panose="02020603050405020304" pitchFamily="18" charset="0"/>
              </a:rPr>
              <a:t>技巧</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en-US" altLang="zh-CN" b="1" smtClean="0">
                <a:solidFill>
                  <a:srgbClr val="D93323"/>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D93323"/>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D93323"/>
                </a:solidFill>
                <a:latin typeface="Times New Roman" panose="02020603050405020304" pitchFamily="18" charset="0"/>
                <a:ea typeface="黑体" panose="02010609060101010101" pitchFamily="49" charset="-122"/>
                <a:cs typeface="Times New Roman" panose="02020603050405020304" pitchFamily="18" charset="0"/>
              </a:rPr>
              <a:t>修辞手法</a:t>
            </a:r>
            <a:r>
              <a:rPr lang="zh-CN" altLang="zh-CN" b="1" smtClean="0">
                <a:solidFill>
                  <a:srgbClr val="D9332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比喻、比拟、借代、夸张、对偶、设问、反语、反问、双关、互文等。</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en-US" altLang="zh-CN" b="1" smtClean="0">
                <a:solidFill>
                  <a:srgbClr val="D93323"/>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D9332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D93323"/>
                </a:solidFill>
                <a:latin typeface="Times New Roman" panose="02020603050405020304" pitchFamily="18" charset="0"/>
                <a:ea typeface="黑体" panose="02010609060101010101" pitchFamily="49" charset="-122"/>
                <a:cs typeface="Times New Roman" panose="02020603050405020304" pitchFamily="18" charset="0"/>
              </a:rPr>
              <a:t>表现手法</a:t>
            </a:r>
            <a:r>
              <a:rPr lang="zh-CN" altLang="zh-CN" b="1">
                <a:solidFill>
                  <a:srgbClr val="D9332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借景抒情、托物言志、虚实结合、衬托、对比、联想、想象、用典等。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en-US" altLang="zh-CN" b="1">
                <a:solidFill>
                  <a:srgbClr val="D93323"/>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D9332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D93323"/>
                </a:solidFill>
                <a:latin typeface="Times New Roman" panose="02020603050405020304" pitchFamily="18" charset="0"/>
                <a:ea typeface="黑体" panose="02010609060101010101" pitchFamily="49" charset="-122"/>
                <a:cs typeface="Times New Roman" panose="02020603050405020304" pitchFamily="18" charset="0"/>
              </a:rPr>
              <a:t>表达方式</a:t>
            </a:r>
            <a:r>
              <a:rPr lang="zh-CN" altLang="zh-CN" b="1">
                <a:solidFill>
                  <a:srgbClr val="D9332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描写（</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视听结合、观察顺序、正侧结合、动静结合、虚实结合、细节描写、白描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）、抒情</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直抒胸臆、间接抒情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借人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景抒情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、借古讽今、托物言志</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、记叙（</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叙事线索、叙事人称、叙事顺序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en-US" altLang="zh-CN" b="1">
                <a:solidFill>
                  <a:srgbClr val="D93323"/>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D9332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D93323"/>
                </a:solidFill>
                <a:latin typeface="Times New Roman" panose="02020603050405020304" pitchFamily="18" charset="0"/>
                <a:ea typeface="黑体" panose="02010609060101010101" pitchFamily="49" charset="-122"/>
                <a:cs typeface="Times New Roman" panose="02020603050405020304" pitchFamily="18" charset="0"/>
              </a:rPr>
              <a:t>结构技巧</a:t>
            </a:r>
            <a:r>
              <a:rPr lang="zh-CN" altLang="zh-CN" b="1">
                <a:solidFill>
                  <a:srgbClr val="D9332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开头（</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开门见山、托物起兴、交代背景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）、照应（</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提问照应、首尾照应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情线、物线、事线、时间线、空间线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）、结尾（</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启人想象、卒章显志、以景结情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XBS3.EPS" descr="id:2147488647;FounderCES"/>
          <p:cNvPicPr/>
          <p:nvPr/>
        </p:nvPicPr>
        <p:blipFill>
          <a:blip r:embed="rId2"/>
          <a:stretch>
            <a:fillRect/>
          </a:stretch>
        </p:blipFill>
        <p:spPr>
          <a:xfrm>
            <a:off x="342748" y="825912"/>
            <a:ext cx="2015490" cy="370840"/>
          </a:xfrm>
          <a:prstGeom prst="rect">
            <a:avLst/>
          </a:prstGeom>
        </p:spPr>
      </p:pic>
    </p:spTree>
    <p:extLst>
      <p:ext uri="{BB962C8B-B14F-4D97-AF65-F5344CB8AC3E}">
        <p14:creationId xmlns:p14="http://schemas.microsoft.com/office/powerpoint/2010/main" val="3100458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246495"/>
              </a:xfrm>
            </p:spPr>
            <p:txBody>
              <a:bodyPr/>
              <a:lstStyle/>
              <a:p>
                <a:pPr indent="630555"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孔雀东南</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飞，五里</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一徘徊</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baseline="30000">
                                <a:solidFill>
                                  <a:srgbClr val="000000"/>
                                </a:solid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baseline="30000">
                                <a:solidFill>
                                  <a:srgbClr val="000000"/>
                                </a:solidFill>
                                <a:latin typeface="Times New Roman" panose="02020603050405020304" pitchFamily="18" charset="0"/>
                                <a:ea typeface="MS Gothic" panose="020B0609070205080204" pitchFamily="49" charset="-128"/>
                                <a:cs typeface="MS Gothic" panose="020B0609070205080204" pitchFamily="49" charset="-128"/>
                              </a:rPr>
                              <m:t>❷</m:t>
                            </m:r>
                          </m:sup>
                        </m:sSup>
                      </m:e>
                      <m: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孔雀向东南飞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每飞五里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就流连一阵。</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246495"/>
              </a:xfrm>
              <a:blipFill>
                <a:blip r:embed="rId2"/>
                <a:stretch>
                  <a:fillRect b="-2927"/>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970072"/>
            <a:ext cx="11485848" cy="1130246"/>
          </a:xfrm>
          <a:prstGeom prst="rect">
            <a:avLst/>
          </a:prstGeom>
          <a:noFill/>
          <a:ln w="19050">
            <a:solidFill>
              <a:srgbClr val="EF412A"/>
            </a:solidFill>
            <a:prstDash val="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东南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名词做状语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朝东南、向东南。</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五里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名词做动词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飞五里。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徘徊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流连。汉代诗歌常以飞鸟徘徊起兴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以写夫妻离别。</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3212792"/>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以孔雀起兴，奠定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3"/>
          <a:stretch>
            <a:fillRect/>
          </a:stretch>
        </p:blipFill>
        <p:spPr>
          <a:xfrm>
            <a:off x="334566" y="3305083"/>
            <a:ext cx="899795" cy="421640"/>
          </a:xfrm>
          <a:prstGeom prst="rect">
            <a:avLst/>
          </a:prstGeom>
        </p:spPr>
      </p:pic>
      <p:grpSp>
        <p:nvGrpSpPr>
          <p:cNvPr id="6" name="组合 5"/>
          <p:cNvGrpSpPr/>
          <p:nvPr/>
        </p:nvGrpSpPr>
        <p:grpSpPr>
          <a:xfrm>
            <a:off x="360854" y="3933056"/>
            <a:ext cx="11485847" cy="1762641"/>
            <a:chOff x="360854" y="908720"/>
            <a:chExt cx="11485847" cy="1762641"/>
          </a:xfrm>
        </p:grpSpPr>
        <p:pic>
          <p:nvPicPr>
            <p:cNvPr id="7" name="图片 6"/>
            <p:cNvPicPr>
              <a:picLocks noChangeAspect="1"/>
            </p:cNvPicPr>
            <p:nvPr/>
          </p:nvPicPr>
          <p:blipFill>
            <a:blip r:embed="rId4"/>
            <a:stretch>
              <a:fillRect/>
            </a:stretch>
          </p:blipFill>
          <p:spPr>
            <a:xfrm>
              <a:off x="360854" y="908720"/>
              <a:ext cx="11485847" cy="1762641"/>
            </a:xfrm>
            <a:prstGeom prst="rect">
              <a:avLst/>
            </a:prstGeom>
          </p:spPr>
        </p:pic>
        <p:pic>
          <p:nvPicPr>
            <p:cNvPr id="8" name="赏析.EPS" descr="id:2147489409;FounderCES"/>
            <p:cNvPicPr/>
            <p:nvPr/>
          </p:nvPicPr>
          <p:blipFill>
            <a:blip r:embed="rId5"/>
            <a:stretch>
              <a:fillRect/>
            </a:stretch>
          </p:blipFill>
          <p:spPr>
            <a:xfrm>
              <a:off x="5653880" y="1019641"/>
              <a:ext cx="899795" cy="474980"/>
            </a:xfrm>
            <a:prstGeom prst="rect">
              <a:avLst/>
            </a:prstGeom>
          </p:spPr>
        </p:pic>
      </p:grpSp>
      <p:sp>
        <p:nvSpPr>
          <p:cNvPr id="9" name="内容占位符 1"/>
          <p:cNvSpPr txBox="1">
            <a:spLocks/>
          </p:cNvSpPr>
          <p:nvPr/>
        </p:nvSpPr>
        <p:spPr bwMode="auto">
          <a:xfrm>
            <a:off x="360854" y="4565451"/>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以孔雀飞离时徘徊眷恋的情景起兴，引出故事；为全诗定下了悲剧的基调，营造了缠绵凄楚的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氛围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5237981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答 题 步 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虽然表达技巧分为四大类，每类又分多种技巧，但从高考及解题实际看，其解题步骤是一样的，均可分为以下三步。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E2555B"/>
                </a:solidFill>
                <a:latin typeface="Times New Roman" panose="02020603050405020304" pitchFamily="18" charset="0"/>
                <a:ea typeface="黑体" panose="02010609060101010101" pitchFamily="49" charset="-122"/>
                <a:cs typeface="Times New Roman" panose="02020603050405020304" pitchFamily="18" charset="0"/>
              </a:rPr>
              <a:t>第一步</a:t>
            </a:r>
            <a:r>
              <a:rPr lang="zh-CN" altLang="zh-CN" b="1">
                <a:solidFill>
                  <a:srgbClr val="E2555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E2555B"/>
                </a:solidFill>
                <a:latin typeface="Times New Roman" panose="02020603050405020304" pitchFamily="18" charset="0"/>
                <a:ea typeface="黑体" panose="02010609060101010101" pitchFamily="49" charset="-122"/>
                <a:cs typeface="Times New Roman" panose="02020603050405020304" pitchFamily="18" charset="0"/>
              </a:rPr>
              <a:t>明技巧</a:t>
            </a:r>
            <a:r>
              <a:rPr lang="zh-CN" altLang="zh-CN" b="1">
                <a:solidFill>
                  <a:srgbClr val="E2555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品读诗歌，明确诗意，结合诗中相关信息，明确所运用的表达技巧。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E2555B"/>
                </a:solidFill>
                <a:latin typeface="Times New Roman" panose="02020603050405020304" pitchFamily="18" charset="0"/>
                <a:ea typeface="黑体" panose="02010609060101010101" pitchFamily="49" charset="-122"/>
                <a:cs typeface="Times New Roman" panose="02020603050405020304" pitchFamily="18" charset="0"/>
              </a:rPr>
              <a:t>第二步</a:t>
            </a:r>
            <a:r>
              <a:rPr lang="zh-CN" altLang="zh-CN" b="1">
                <a:solidFill>
                  <a:srgbClr val="E2555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E2555B"/>
                </a:solidFill>
                <a:latin typeface="Times New Roman" panose="02020603050405020304" pitchFamily="18" charset="0"/>
                <a:ea typeface="黑体" panose="02010609060101010101" pitchFamily="49" charset="-122"/>
                <a:cs typeface="Times New Roman" panose="02020603050405020304" pitchFamily="18" charset="0"/>
              </a:rPr>
              <a:t>释运用</a:t>
            </a:r>
            <a:r>
              <a:rPr lang="zh-CN" altLang="zh-CN" b="1">
                <a:solidFill>
                  <a:srgbClr val="E2555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结合具体诗句，说明诗歌是如何运用这种表达技巧的。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E2555B"/>
                </a:solidFill>
                <a:latin typeface="Times New Roman" panose="02020603050405020304" pitchFamily="18" charset="0"/>
                <a:ea typeface="黑体" panose="02010609060101010101" pitchFamily="49" charset="-122"/>
                <a:cs typeface="Times New Roman" panose="02020603050405020304" pitchFamily="18" charset="0"/>
              </a:rPr>
              <a:t>第三步</a:t>
            </a:r>
            <a:r>
              <a:rPr lang="zh-CN" altLang="zh-CN" b="1">
                <a:solidFill>
                  <a:srgbClr val="E2555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E2555B"/>
                </a:solidFill>
                <a:latin typeface="Times New Roman" panose="02020603050405020304" pitchFamily="18" charset="0"/>
                <a:ea typeface="黑体" panose="02010609060101010101" pitchFamily="49" charset="-122"/>
                <a:cs typeface="Times New Roman" panose="02020603050405020304" pitchFamily="18" charset="0"/>
              </a:rPr>
              <a:t>析作用</a:t>
            </a:r>
            <a:r>
              <a:rPr lang="zh-CN" altLang="zh-CN" b="1">
                <a:solidFill>
                  <a:srgbClr val="E2555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E2555B"/>
                </a:solidFill>
                <a:latin typeface="Times New Roman" panose="02020603050405020304" pitchFamily="18" charset="0"/>
                <a:ea typeface="楷体" panose="02010609060101010101" pitchFamily="49" charset="-122"/>
                <a:cs typeface="Times New Roman" panose="02020603050405020304" pitchFamily="18" charset="0"/>
              </a:rPr>
              <a:t>效果</a:t>
            </a:r>
            <a:r>
              <a:rPr lang="zh-CN" altLang="zh-CN" b="1">
                <a:solidFill>
                  <a:srgbClr val="E2555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分析表达技巧在形象、意境、结构、情感等方面的作用。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若题干中已明确了所运用的表达技巧，第一步可省略；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作答时第二步、第三步可以合并，也可以调换顺序。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0907180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结构技巧题</a:t>
            </a:r>
            <a:r>
              <a:rPr lang="en-US" altLang="zh-CN" b="1">
                <a:solidFill>
                  <a:srgbClr val="F58A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两大切入点</a:t>
            </a:r>
            <a:r>
              <a:rPr lang="en-US" altLang="zh-CN" b="1">
                <a:solidFill>
                  <a:srgbClr val="F58A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诗歌构思立意的精妙往往由篇章结构的技巧体现出来。结构上的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起—承—转—合</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，行文上的由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，都显示出诗歌篇章结构的艺术。对此，高考命题时有涉及，经常就诗歌的开头、中间、结尾、整体结构等设置问题，而此类题通常可以从以下两点切入。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E2555B"/>
                </a:solidFill>
                <a:latin typeface="Times New Roman" panose="02020603050405020304" pitchFamily="18" charset="0"/>
                <a:ea typeface="黑体" panose="02010609060101010101" pitchFamily="49" charset="-122"/>
                <a:cs typeface="Times New Roman" panose="02020603050405020304" pitchFamily="18" charset="0"/>
              </a:rPr>
              <a:t>切入点一</a:t>
            </a:r>
            <a:r>
              <a:rPr lang="zh-CN" altLang="zh-CN" b="1">
                <a:solidFill>
                  <a:srgbClr val="E2555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E2555B"/>
                </a:solidFill>
                <a:latin typeface="Times New Roman" panose="02020603050405020304" pitchFamily="18" charset="0"/>
                <a:ea typeface="黑体" panose="02010609060101010101" pitchFamily="49" charset="-122"/>
                <a:cs typeface="Times New Roman" panose="02020603050405020304" pitchFamily="18" charset="0"/>
              </a:rPr>
              <a:t>明确思考问题的角度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线索的设置。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顺序的安排：时间顺序、空间顺序、以某种感情的变化为顺序等。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过渡照应。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开头与结尾：前后呼应、铺垫照应。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结构特点：倒叙、先抑后扬、重章叠句。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全篇构思：层层深入、一字贯串。</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5831153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zh-CN" altLang="zh-CN" b="1">
                <a:solidFill>
                  <a:srgbClr val="E2555B"/>
                </a:solidFill>
                <a:latin typeface="Times New Roman" panose="02020603050405020304" pitchFamily="18" charset="0"/>
                <a:ea typeface="黑体" panose="02010609060101010101" pitchFamily="49" charset="-122"/>
                <a:cs typeface="Times New Roman" panose="02020603050405020304" pitchFamily="18" charset="0"/>
              </a:rPr>
              <a:t>切入点二</a:t>
            </a:r>
            <a:r>
              <a:rPr lang="zh-CN" altLang="zh-CN" b="1">
                <a:solidFill>
                  <a:srgbClr val="E2555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E2555B"/>
                </a:solidFill>
                <a:latin typeface="Times New Roman" panose="02020603050405020304" pitchFamily="18" charset="0"/>
                <a:ea typeface="黑体" panose="02010609060101010101" pitchFamily="49" charset="-122"/>
                <a:cs typeface="Times New Roman" panose="02020603050405020304" pitchFamily="18" charset="0"/>
              </a:rPr>
              <a:t>掌握一般规律性的知识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开篇诗句的作用：总领全篇、开篇点题、开门见山、照应题目、渲染气氛、设置悬念、为下文作铺垫、和下文的内容构成对比。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中间诗句的作用：过渡、承上启下、呼应前面内容。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结尾诗句的作用：画龙点睛、卒章显志、以景结情、照应开头。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3" name="组合 2"/>
          <p:cNvGrpSpPr/>
          <p:nvPr/>
        </p:nvGrpSpPr>
        <p:grpSpPr>
          <a:xfrm>
            <a:off x="407308" y="3644840"/>
            <a:ext cx="11439394" cy="576248"/>
            <a:chOff x="407308" y="4869160"/>
            <a:chExt cx="11439394" cy="576248"/>
          </a:xfrm>
        </p:grpSpPr>
        <p:sp>
          <p:nvSpPr>
            <p:cNvPr id="4" name="内容占位符 1"/>
            <p:cNvSpPr txBox="1">
              <a:spLocks/>
            </p:cNvSpPr>
            <p:nvPr/>
          </p:nvSpPr>
          <p:spPr bwMode="auto">
            <a:xfrm>
              <a:off x="3117294" y="4869160"/>
              <a:ext cx="872940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古代诗歌阅读拓展提优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5" name="21XBS5.EPS" descr="id:2147488654;FounderCES"/>
            <p:cNvPicPr/>
            <p:nvPr/>
          </p:nvPicPr>
          <p:blipFill>
            <a:blip r:embed="rId2"/>
            <a:stretch>
              <a:fillRect/>
            </a:stretch>
          </p:blipFill>
          <p:spPr>
            <a:xfrm>
              <a:off x="407308" y="5011907"/>
              <a:ext cx="2015490" cy="370840"/>
            </a:xfrm>
            <a:prstGeom prst="rect">
              <a:avLst/>
            </a:prstGeom>
          </p:spPr>
        </p:pic>
        <p:pic>
          <p:nvPicPr>
            <p:cNvPr id="6" name="手指.EPS" descr="id:2147488661;FounderCES"/>
            <p:cNvPicPr/>
            <p:nvPr/>
          </p:nvPicPr>
          <p:blipFill>
            <a:blip r:embed="rId3"/>
            <a:stretch>
              <a:fillRect/>
            </a:stretch>
          </p:blipFill>
          <p:spPr>
            <a:xfrm>
              <a:off x="2469222" y="5074862"/>
              <a:ext cx="601648" cy="261744"/>
            </a:xfrm>
            <a:prstGeom prst="rect">
              <a:avLst/>
            </a:prstGeom>
          </p:spPr>
        </p:pic>
      </p:grpSp>
    </p:spTree>
    <p:extLst>
      <p:ext uri="{BB962C8B-B14F-4D97-AF65-F5344CB8AC3E}">
        <p14:creationId xmlns:p14="http://schemas.microsoft.com/office/powerpoint/2010/main" val="8750768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4557"/>
            <a:ext cx="11485848" cy="4842031"/>
          </a:xfrm>
        </p:spPr>
        <p:txBody>
          <a:bodyPr/>
          <a:lstStyle/>
          <a:p>
            <a:pPr hangingPunct="0">
              <a:lnSpc>
                <a:spcPct val="130000"/>
              </a:lnSpc>
              <a:spcAft>
                <a:spcPts val="0"/>
              </a:spcAft>
              <a:tabLst>
                <a:tab pos="5643563" algn="l"/>
                <a:tab pos="5649913" algn="l"/>
                <a:tab pos="11158538" algn="r"/>
              </a:tabLst>
            </a:pPr>
            <a:r>
              <a:rPr lang="zh-CN" altLang="zh-CN" b="1">
                <a:solidFill>
                  <a:srgbClr val="E26355"/>
                </a:solidFill>
                <a:latin typeface="Times New Roman" panose="02020603050405020304" pitchFamily="18" charset="0"/>
                <a:ea typeface="黑体" panose="02010609060101010101" pitchFamily="49" charset="-122"/>
                <a:cs typeface="Times New Roman" panose="02020603050405020304" pitchFamily="18" charset="0"/>
              </a:rPr>
              <a:t>名人名言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643563" algn="l"/>
                <a:tab pos="5649913" algn="l"/>
                <a:tab pos="11158538" algn="r"/>
              </a:tabLs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关于</a:t>
            </a:r>
            <a:r>
              <a:rPr lang="en-US" altLang="zh-CN" b="1">
                <a:solidFill>
                  <a:srgbClr val="F58A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爱情</a:t>
            </a:r>
            <a:r>
              <a:rPr lang="en-US" altLang="zh-CN" b="1">
                <a:solidFill>
                  <a:srgbClr val="F58A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的名言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43563" algn="l"/>
                <a:tab pos="5649913"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）新人虽言好，未若故人姝。</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《上山采蘼芜》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43563" algn="l"/>
                <a:tab pos="5649913"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）将缣来比素，新人不如故。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《上山采蘼芜》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43563" algn="l"/>
                <a:tab pos="5649913"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）凄凄复凄凄，嫁娶不须啼。愿得一心人，白头不相离。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《白头吟》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43563" algn="l"/>
                <a:tab pos="5649913"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）罗敷前致辞：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使君一何愚！使君自有妇，罗敷自有夫！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《陌上桑》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43563" algn="l"/>
                <a:tab pos="5649913"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）在天愿作比翼鸟，在地愿为连理枝。</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白居易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43563" algn="l"/>
                <a:tab pos="5649913"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）两情若是久长时，又岂在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朝朝暮暮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秦观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43563" algn="l"/>
                <a:tab pos="5649913"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）真的爱情是永不凋谢的。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雨果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43563" algn="l"/>
                <a:tab pos="5649913"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）爱情使人心的憧憬升华到至善之境。</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养养成记.EPS" descr="id:2147488668;FounderCES"/>
          <p:cNvPicPr/>
          <p:nvPr/>
        </p:nvPicPr>
        <p:blipFill>
          <a:blip r:embed="rId2"/>
          <a:stretch>
            <a:fillRect/>
          </a:stretch>
        </p:blipFill>
        <p:spPr>
          <a:xfrm>
            <a:off x="3759359" y="755651"/>
            <a:ext cx="4671695" cy="485775"/>
          </a:xfrm>
          <a:prstGeom prst="rect">
            <a:avLst/>
          </a:prstGeom>
        </p:spPr>
      </p:pic>
      <p:pic>
        <p:nvPicPr>
          <p:cNvPr id="4" name="21XBS8.EPS" descr="id:2147488675;FounderCES"/>
          <p:cNvPicPr/>
          <p:nvPr/>
        </p:nvPicPr>
        <p:blipFill>
          <a:blip r:embed="rId3"/>
          <a:stretch>
            <a:fillRect/>
          </a:stretch>
        </p:blipFill>
        <p:spPr>
          <a:xfrm>
            <a:off x="407308" y="1349821"/>
            <a:ext cx="2015490" cy="370840"/>
          </a:xfrm>
          <a:prstGeom prst="rect">
            <a:avLst/>
          </a:prstGeom>
        </p:spPr>
      </p:pic>
    </p:spTree>
    <p:extLst>
      <p:ext uri="{BB962C8B-B14F-4D97-AF65-F5344CB8AC3E}">
        <p14:creationId xmlns:p14="http://schemas.microsoft.com/office/powerpoint/2010/main" val="267356275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1869"/>
            <a:ext cx="11485848" cy="4524315"/>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《孔雀东南飞》的生命觉醒与人性光芒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《孔雀东南飞》中刘兰芝被休时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严妆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辞别的细节，堪称对封建妇德的温柔反叛：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著我绣夹裙，事事四五通。足下蹑丝履，头上玳瑁光。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她以极致的美丽与尊严，对抗着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被休弃者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的屈辱标签，每一件衣饰的穿戴，都是对自我价值的无声重申。面对兄长的逼婚，她没有选择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顺从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，而是以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登即相许和，便可作婚姻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的主动抉择，将死亡转化为对尊严的终极守护</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当生存已沦为对人格的践踏，赴死便成为保持灵魂完整的唯一途径。这种觉醒，是对封建制度最悲壮的控诉，也是人性光辉最耀眼的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迸发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材运用.EPS" descr="id:2147488682;FounderCES"/>
          <p:cNvPicPr/>
          <p:nvPr/>
        </p:nvPicPr>
        <p:blipFill>
          <a:blip r:embed="rId2"/>
          <a:stretch>
            <a:fillRect/>
          </a:stretch>
        </p:blipFill>
        <p:spPr>
          <a:xfrm>
            <a:off x="406574" y="791977"/>
            <a:ext cx="2015490" cy="388620"/>
          </a:xfrm>
          <a:prstGeom prst="rect">
            <a:avLst/>
          </a:prstGeom>
        </p:spPr>
      </p:pic>
      <p:grpSp>
        <p:nvGrpSpPr>
          <p:cNvPr id="4" name="组合 3"/>
          <p:cNvGrpSpPr/>
          <p:nvPr/>
        </p:nvGrpSpPr>
        <p:grpSpPr>
          <a:xfrm>
            <a:off x="406574" y="1340768"/>
            <a:ext cx="1211580" cy="461665"/>
            <a:chOff x="1454436" y="1286866"/>
            <a:chExt cx="1211580" cy="461665"/>
          </a:xfrm>
        </p:grpSpPr>
        <p:pic>
          <p:nvPicPr>
            <p:cNvPr id="5" name="BS25.eps" descr="id:2147489774;FounderCES"/>
            <p:cNvPicPr/>
            <p:nvPr/>
          </p:nvPicPr>
          <p:blipFill>
            <a:blip r:embed="rId3"/>
            <a:stretch>
              <a:fillRect/>
            </a:stretch>
          </p:blipFill>
          <p:spPr>
            <a:xfrm>
              <a:off x="1454436" y="1317297"/>
              <a:ext cx="1211580" cy="395605"/>
            </a:xfrm>
            <a:prstGeom prst="rect">
              <a:avLst/>
            </a:prstGeom>
          </p:spPr>
        </p:pic>
        <p:sp>
          <p:nvSpPr>
            <p:cNvPr id="6" name="矩形 5"/>
            <p:cNvSpPr/>
            <p:nvPr/>
          </p:nvSpPr>
          <p:spPr>
            <a:xfrm>
              <a:off x="1477274" y="1286866"/>
              <a:ext cx="1112805" cy="461665"/>
            </a:xfrm>
            <a:prstGeom prst="rect">
              <a:avLst/>
            </a:prstGeom>
          </p:spPr>
          <p:txBody>
            <a:bodyPr wrap="none">
              <a:spAutoFit/>
            </a:bodyPr>
            <a:lstStyle/>
            <a:p>
              <a:r>
                <a:rPr lang="zh-CN" altLang="zh-CN" sz="2400">
                  <a:solidFill>
                    <a:schemeClr val="bg1"/>
                  </a:solidFill>
                  <a:ea typeface="黑体" panose="02010609060101010101" pitchFamily="49" charset="-122"/>
                  <a:cs typeface="Times New Roman" panose="02020603050405020304" pitchFamily="18" charset="0"/>
                </a:rPr>
                <a:t>素材一</a:t>
              </a:r>
              <a:endParaRPr lang="zh-CN" altLang="en-US">
                <a:solidFill>
                  <a:schemeClr val="bg1"/>
                </a:solidFill>
              </a:endParaRPr>
            </a:p>
          </p:txBody>
        </p:sp>
      </p:grpSp>
    </p:spTree>
    <p:extLst>
      <p:ext uri="{BB962C8B-B14F-4D97-AF65-F5344CB8AC3E}">
        <p14:creationId xmlns:p14="http://schemas.microsoft.com/office/powerpoint/2010/main" val="397825800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焦仲卿的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自挂东南枝</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，同样是对封建伦理的无声背叛。他最终放弃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孝道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的躯壳，选择与妻子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黄泉下相见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，完成了从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制度服从者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人性觉醒者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的蜕变。诗中二人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结发同枕席，黄泉共为友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的誓言，将个体情感升华为超越生死的精神信仰。这种觉醒的光芒，在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两家求合葬</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的妥协中更显悲壮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当现实世界容不下纯粹的爱情，唯有毁灭才能让人性的光辉穿透历史的雾霭。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反抗</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觉醒</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尊严</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爱情</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2442466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9554"/>
            <a:ext cx="11485848" cy="3970318"/>
          </a:xfrm>
        </p:spPr>
        <p:txBody>
          <a:bodyPr/>
          <a:lstStyle/>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王实甫的《西厢记》是中国戏曲史上的经典之作，红娘是其中的重要人物之一。在崔莺莺和张生的恋情中，红娘虽不是当事者，但绝对是不可或缺的人物，在贯串作品始终的矛盾冲突中，她是具有关键作用的人物。崔莺莺和张生得以结合，他们之间的爱情得以维持，是红娘晓夜奔走、暗中相助。她不仅是崔莺莺和张生爱情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红娘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，也是封建家长制和封建文化的反叛者。她言辞上顶撞老夫人、斥责郑恒，大胆地与封建礼教做斗争，最终促成了崔莺莺和张生二位有情人终成眷属。</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反叛</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善良</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正义</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endParaRPr>
          </a:p>
        </p:txBody>
      </p:sp>
      <p:grpSp>
        <p:nvGrpSpPr>
          <p:cNvPr id="3" name="组合 2"/>
          <p:cNvGrpSpPr/>
          <p:nvPr/>
        </p:nvGrpSpPr>
        <p:grpSpPr>
          <a:xfrm>
            <a:off x="406574" y="836712"/>
            <a:ext cx="1211580" cy="461665"/>
            <a:chOff x="1454436" y="1286866"/>
            <a:chExt cx="1211580" cy="461665"/>
          </a:xfrm>
        </p:grpSpPr>
        <p:pic>
          <p:nvPicPr>
            <p:cNvPr id="4" name="BS25.eps" descr="id:2147489774;FounderCES"/>
            <p:cNvPicPr/>
            <p:nvPr/>
          </p:nvPicPr>
          <p:blipFill>
            <a:blip r:embed="rId2"/>
            <a:stretch>
              <a:fillRect/>
            </a:stretch>
          </p:blipFill>
          <p:spPr>
            <a:xfrm>
              <a:off x="1454436" y="1317297"/>
              <a:ext cx="1211580" cy="395605"/>
            </a:xfrm>
            <a:prstGeom prst="rect">
              <a:avLst/>
            </a:prstGeom>
          </p:spPr>
        </p:pic>
        <p:sp>
          <p:nvSpPr>
            <p:cNvPr id="5" name="矩形 4"/>
            <p:cNvSpPr/>
            <p:nvPr/>
          </p:nvSpPr>
          <p:spPr>
            <a:xfrm>
              <a:off x="1477274" y="1286866"/>
              <a:ext cx="1112805" cy="461665"/>
            </a:xfrm>
            <a:prstGeom prst="rect">
              <a:avLst/>
            </a:prstGeom>
          </p:spPr>
          <p:txBody>
            <a:bodyPr wrap="none">
              <a:spAutoFit/>
            </a:bodyPr>
            <a:lstStyle/>
            <a:p>
              <a:r>
                <a:rPr lang="zh-CN" altLang="zh-CN" sz="2400" smtClean="0">
                  <a:solidFill>
                    <a:schemeClr val="bg1"/>
                  </a:solidFill>
                  <a:ea typeface="黑体" panose="02010609060101010101" pitchFamily="49" charset="-122"/>
                  <a:cs typeface="Times New Roman" panose="02020603050405020304" pitchFamily="18" charset="0"/>
                </a:rPr>
                <a:t>素材</a:t>
              </a:r>
              <a:r>
                <a:rPr lang="zh-CN" altLang="en-US" sz="2400" smtClean="0">
                  <a:solidFill>
                    <a:schemeClr val="bg1"/>
                  </a:solidFill>
                  <a:ea typeface="黑体" panose="02010609060101010101" pitchFamily="49" charset="-122"/>
                  <a:cs typeface="Times New Roman" panose="02020603050405020304" pitchFamily="18" charset="0"/>
                </a:rPr>
                <a:t>二</a:t>
              </a:r>
              <a:endParaRPr lang="zh-CN" altLang="en-US">
                <a:solidFill>
                  <a:schemeClr val="bg1"/>
                </a:solidFill>
              </a:endParaRPr>
            </a:p>
          </p:txBody>
        </p:sp>
      </p:grpSp>
    </p:spTree>
    <p:extLst>
      <p:ext uri="{BB962C8B-B14F-4D97-AF65-F5344CB8AC3E}">
        <p14:creationId xmlns:p14="http://schemas.microsoft.com/office/powerpoint/2010/main" val="39316328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96763"/>
              </a:xfrm>
            </p:spPr>
            <p:txBody>
              <a:bodyPr/>
              <a:lstStyle/>
              <a:p>
                <a:pPr indent="630555" algn="dist" hangingPunct="0">
                  <a:spcAft>
                    <a:spcPts val="0"/>
                  </a:spcAft>
                </a:pP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十三　　能　织素</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，十四学　裁　衣，十五　弹箜</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篌</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，十六诵诗书</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。十七　为　君　妇，心中常　　苦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悲</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smtClean="0">
                                <a:solidFill>
                                  <a:schemeClr val="tx1"/>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❸</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君既为　　府　吏，守　节</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情　不移，　贱妾留</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空房</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，相见　常　日　稀。鸡鸣　入　机织，夜　夜　不</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96763"/>
              </a:xfrm>
              <a:blipFill>
                <a:blip r:embed="rId2"/>
                <a:stretch>
                  <a:fillRect l="-796" r="-849" b="-298"/>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8760"/>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十三岁能够织白绢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十四岁学会裁剪衣裳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十五岁会弹箜</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十六岁能诵读书籍。十七岁做了您的妻子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心中常常感到痛苦悲</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伤。您已经做了太守府的小吏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遵守官府的规则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专心不移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我留在空</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房里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我们见面的日子实在很少。鸡叫我就上机织绢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天天晚上都不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99915141"/>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413</TotalTime>
  <Words>7940</Words>
  <Application>Microsoft Office PowerPoint</Application>
  <PresentationFormat>自定义</PresentationFormat>
  <Paragraphs>645</Paragraphs>
  <Slides>86</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86</vt:i4>
      </vt:variant>
    </vt:vector>
  </HeadingPairs>
  <TitlesOfParts>
    <vt:vector size="99" baseType="lpstr">
      <vt:lpstr>MS Gothic</vt:lpstr>
      <vt:lpstr>MS Mincho</vt:lpstr>
      <vt:lpstr>方正清刻本悦宋简体</vt: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429</cp:revision>
  <dcterms:created xsi:type="dcterms:W3CDTF">2020-11-06T05:24:00Z</dcterms:created>
  <dcterms:modified xsi:type="dcterms:W3CDTF">2025-09-21T01:53:16Z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